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420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92251" y="499872"/>
            <a:ext cx="2993390" cy="123825"/>
          </a:xfrm>
          <a:custGeom>
            <a:avLst/>
            <a:gdLst/>
            <a:ahLst/>
            <a:cxnLst/>
            <a:rect l="l" t="t" r="r" b="b"/>
            <a:pathLst>
              <a:path w="2993390" h="123825">
                <a:moveTo>
                  <a:pt x="2993136" y="0"/>
                </a:moveTo>
                <a:lnTo>
                  <a:pt x="0" y="0"/>
                </a:lnTo>
                <a:lnTo>
                  <a:pt x="0" y="123444"/>
                </a:lnTo>
                <a:lnTo>
                  <a:pt x="2993136" y="123444"/>
                </a:lnTo>
                <a:lnTo>
                  <a:pt x="2993136" y="0"/>
                </a:lnTo>
                <a:close/>
              </a:path>
            </a:pathLst>
          </a:custGeom>
          <a:solidFill>
            <a:srgbClr val="0F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573011" y="499872"/>
            <a:ext cx="2982595" cy="123825"/>
          </a:xfrm>
          <a:custGeom>
            <a:avLst/>
            <a:gdLst/>
            <a:ahLst/>
            <a:cxnLst/>
            <a:rect l="l" t="t" r="r" b="b"/>
            <a:pathLst>
              <a:path w="2982595" h="123825">
                <a:moveTo>
                  <a:pt x="2982468" y="0"/>
                </a:moveTo>
                <a:lnTo>
                  <a:pt x="0" y="0"/>
                </a:lnTo>
                <a:lnTo>
                  <a:pt x="0" y="123444"/>
                </a:lnTo>
                <a:lnTo>
                  <a:pt x="2982468" y="123444"/>
                </a:lnTo>
                <a:lnTo>
                  <a:pt x="2982468" y="0"/>
                </a:lnTo>
                <a:close/>
              </a:path>
            </a:pathLst>
          </a:custGeom>
          <a:solidFill>
            <a:srgbClr val="10C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538728" y="499872"/>
            <a:ext cx="2981325" cy="123825"/>
          </a:xfrm>
          <a:custGeom>
            <a:avLst/>
            <a:gdLst/>
            <a:ahLst/>
            <a:cxnLst/>
            <a:rect l="l" t="t" r="r" b="b"/>
            <a:pathLst>
              <a:path w="2981325" h="123825">
                <a:moveTo>
                  <a:pt x="2980944" y="0"/>
                </a:moveTo>
                <a:lnTo>
                  <a:pt x="0" y="0"/>
                </a:lnTo>
                <a:lnTo>
                  <a:pt x="0" y="123444"/>
                </a:lnTo>
                <a:lnTo>
                  <a:pt x="2980944" y="123444"/>
                </a:lnTo>
                <a:lnTo>
                  <a:pt x="2980944" y="0"/>
                </a:lnTo>
                <a:close/>
              </a:path>
            </a:pathLst>
          </a:custGeom>
          <a:solidFill>
            <a:srgbClr val="009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4877" y="606867"/>
            <a:ext cx="774864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1236" y="1582674"/>
            <a:ext cx="9075927" cy="1816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59957" y="7489668"/>
            <a:ext cx="14033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.png"/><Relationship Id="rId2" Type="http://schemas.openxmlformats.org/officeDocument/2006/relationships/audio" Target="../media/media4.m4a"/><Relationship Id="rId16" Type="http://schemas.openxmlformats.org/officeDocument/2006/relationships/image" Target="../media/image15.png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6804" y="0"/>
            <a:ext cx="9721850" cy="7772400"/>
            <a:chOff x="336804" y="0"/>
            <a:chExt cx="9721850" cy="777240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695" y="0"/>
              <a:ext cx="9715704" cy="7772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6804" y="623316"/>
              <a:ext cx="9721850" cy="6986270"/>
            </a:xfrm>
            <a:custGeom>
              <a:avLst/>
              <a:gdLst/>
              <a:ahLst/>
              <a:cxnLst/>
              <a:rect l="l" t="t" r="r" b="b"/>
              <a:pathLst>
                <a:path w="9721850" h="6986270">
                  <a:moveTo>
                    <a:pt x="9721596" y="0"/>
                  </a:moveTo>
                  <a:lnTo>
                    <a:pt x="0" y="0"/>
                  </a:lnTo>
                  <a:lnTo>
                    <a:pt x="0" y="6986016"/>
                  </a:lnTo>
                  <a:lnTo>
                    <a:pt x="9721596" y="6986016"/>
                  </a:lnTo>
                  <a:lnTo>
                    <a:pt x="9721596" y="0"/>
                  </a:lnTo>
                  <a:close/>
                </a:path>
              </a:pathLst>
            </a:custGeom>
            <a:solidFill>
              <a:srgbClr val="FFFFFF">
                <a:alpha val="690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8441" y="1049394"/>
            <a:ext cx="9616440" cy="12338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828675">
              <a:lnSpc>
                <a:spcPts val="4720"/>
              </a:lnSpc>
              <a:spcBef>
                <a:spcPts val="270"/>
              </a:spcBef>
            </a:pPr>
            <a:r>
              <a:rPr sz="4000" i="1" spc="80" dirty="0">
                <a:latin typeface="Trebuchet MS"/>
                <a:cs typeface="Trebuchet MS"/>
              </a:rPr>
              <a:t>R</a:t>
            </a:r>
            <a:r>
              <a:rPr sz="4000" i="1" spc="-114" dirty="0">
                <a:latin typeface="Trebuchet MS"/>
                <a:cs typeface="Trebuchet MS"/>
              </a:rPr>
              <a:t>e</a:t>
            </a:r>
            <a:r>
              <a:rPr sz="4000" i="1" spc="-130" dirty="0">
                <a:latin typeface="Trebuchet MS"/>
                <a:cs typeface="Trebuchet MS"/>
              </a:rPr>
              <a:t>p</a:t>
            </a:r>
            <a:r>
              <a:rPr sz="4000" i="1" spc="-40" dirty="0">
                <a:latin typeface="Trebuchet MS"/>
                <a:cs typeface="Trebuchet MS"/>
              </a:rPr>
              <a:t>o</a:t>
            </a:r>
            <a:r>
              <a:rPr sz="4000" i="1" spc="-170" dirty="0">
                <a:latin typeface="Trebuchet MS"/>
                <a:cs typeface="Trebuchet MS"/>
              </a:rPr>
              <a:t>r</a:t>
            </a:r>
            <a:r>
              <a:rPr sz="4000" i="1" spc="-204" dirty="0">
                <a:latin typeface="Trebuchet MS"/>
                <a:cs typeface="Trebuchet MS"/>
              </a:rPr>
              <a:t>tin</a:t>
            </a:r>
            <a:r>
              <a:rPr sz="4000" i="1" spc="-185" dirty="0">
                <a:latin typeface="Trebuchet MS"/>
                <a:cs typeface="Trebuchet MS"/>
              </a:rPr>
              <a:t>g</a:t>
            </a:r>
            <a:r>
              <a:rPr sz="4000" i="1" spc="-70" dirty="0">
                <a:latin typeface="Trebuchet MS"/>
                <a:cs typeface="Trebuchet MS"/>
              </a:rPr>
              <a:t> </a:t>
            </a:r>
            <a:r>
              <a:rPr sz="4000" i="1" spc="-310" dirty="0">
                <a:latin typeface="Trebuchet MS"/>
                <a:cs typeface="Trebuchet MS"/>
              </a:rPr>
              <a:t>f</a:t>
            </a:r>
            <a:r>
              <a:rPr sz="4000" i="1" spc="-40" dirty="0">
                <a:latin typeface="Trebuchet MS"/>
                <a:cs typeface="Trebuchet MS"/>
              </a:rPr>
              <a:t>o</a:t>
            </a:r>
            <a:r>
              <a:rPr sz="4000" i="1" spc="-340" dirty="0">
                <a:latin typeface="Trebuchet MS"/>
                <a:cs typeface="Trebuchet MS"/>
              </a:rPr>
              <a:t>ss</a:t>
            </a:r>
            <a:r>
              <a:rPr sz="4000" i="1" spc="-254" dirty="0">
                <a:latin typeface="Trebuchet MS"/>
                <a:cs typeface="Trebuchet MS"/>
              </a:rPr>
              <a:t>il</a:t>
            </a:r>
            <a:r>
              <a:rPr sz="4000" i="1" spc="-100" dirty="0">
                <a:latin typeface="Trebuchet MS"/>
                <a:cs typeface="Trebuchet MS"/>
              </a:rPr>
              <a:t> </a:t>
            </a:r>
            <a:r>
              <a:rPr sz="4000" i="1" spc="-310" dirty="0">
                <a:latin typeface="Trebuchet MS"/>
                <a:cs typeface="Trebuchet MS"/>
              </a:rPr>
              <a:t>f</a:t>
            </a:r>
            <a:r>
              <a:rPr sz="4000" i="1" spc="-95" dirty="0">
                <a:latin typeface="Trebuchet MS"/>
                <a:cs typeface="Trebuchet MS"/>
              </a:rPr>
              <a:t>u</a:t>
            </a:r>
            <a:r>
              <a:rPr sz="4000" i="1" spc="-100" dirty="0">
                <a:latin typeface="Trebuchet MS"/>
                <a:cs typeface="Trebuchet MS"/>
              </a:rPr>
              <a:t>e</a:t>
            </a:r>
            <a:r>
              <a:rPr sz="4000" i="1" spc="-245" dirty="0">
                <a:latin typeface="Trebuchet MS"/>
                <a:cs typeface="Trebuchet MS"/>
              </a:rPr>
              <a:t>l</a:t>
            </a:r>
            <a:r>
              <a:rPr sz="4000" i="1" spc="-85" dirty="0">
                <a:latin typeface="Trebuchet MS"/>
                <a:cs typeface="Trebuchet MS"/>
              </a:rPr>
              <a:t> </a:t>
            </a:r>
            <a:r>
              <a:rPr sz="4000" i="1" spc="-340" dirty="0">
                <a:latin typeface="Trebuchet MS"/>
                <a:cs typeface="Trebuchet MS"/>
              </a:rPr>
              <a:t>s</a:t>
            </a:r>
            <a:r>
              <a:rPr sz="4000" i="1" spc="-25" dirty="0">
                <a:latin typeface="Trebuchet MS"/>
                <a:cs typeface="Trebuchet MS"/>
              </a:rPr>
              <a:t>u</a:t>
            </a:r>
            <a:r>
              <a:rPr sz="4000" i="1" spc="-220" dirty="0">
                <a:latin typeface="Trebuchet MS"/>
                <a:cs typeface="Trebuchet MS"/>
              </a:rPr>
              <a:t>b</a:t>
            </a:r>
            <a:r>
              <a:rPr sz="4000" i="1" spc="-340" dirty="0">
                <a:latin typeface="Trebuchet MS"/>
                <a:cs typeface="Trebuchet MS"/>
              </a:rPr>
              <a:t>s</a:t>
            </a:r>
            <a:r>
              <a:rPr sz="4000" i="1" spc="-170" dirty="0">
                <a:latin typeface="Trebuchet MS"/>
                <a:cs typeface="Trebuchet MS"/>
              </a:rPr>
              <a:t>i</a:t>
            </a:r>
            <a:r>
              <a:rPr sz="4000" i="1" spc="-320" dirty="0">
                <a:latin typeface="Trebuchet MS"/>
                <a:cs typeface="Trebuchet MS"/>
              </a:rPr>
              <a:t>d</a:t>
            </a:r>
            <a:r>
              <a:rPr sz="4000" i="1" spc="-220" dirty="0">
                <a:latin typeface="Trebuchet MS"/>
                <a:cs typeface="Trebuchet MS"/>
              </a:rPr>
              <a:t>ie</a:t>
            </a:r>
            <a:r>
              <a:rPr sz="4000" i="1" spc="-340" dirty="0">
                <a:latin typeface="Trebuchet MS"/>
                <a:cs typeface="Trebuchet MS"/>
              </a:rPr>
              <a:t>s</a:t>
            </a:r>
            <a:r>
              <a:rPr sz="4000" i="1" spc="-105" dirty="0">
                <a:latin typeface="Trebuchet MS"/>
                <a:cs typeface="Trebuchet MS"/>
              </a:rPr>
              <a:t> </a:t>
            </a:r>
            <a:r>
              <a:rPr sz="4000" i="1" spc="-160" dirty="0">
                <a:latin typeface="Trebuchet MS"/>
                <a:cs typeface="Trebuchet MS"/>
              </a:rPr>
              <a:t>in</a:t>
            </a:r>
            <a:r>
              <a:rPr sz="4000" i="1" spc="-90" dirty="0">
                <a:latin typeface="Trebuchet MS"/>
                <a:cs typeface="Trebuchet MS"/>
              </a:rPr>
              <a:t> </a:t>
            </a:r>
            <a:r>
              <a:rPr sz="4000" i="1" spc="-145" dirty="0">
                <a:latin typeface="Trebuchet MS"/>
                <a:cs typeface="Trebuchet MS"/>
              </a:rPr>
              <a:t>the  </a:t>
            </a:r>
            <a:r>
              <a:rPr sz="4000" i="1" spc="-105" dirty="0">
                <a:latin typeface="Trebuchet MS"/>
                <a:cs typeface="Trebuchet MS"/>
              </a:rPr>
              <a:t>c</a:t>
            </a:r>
            <a:r>
              <a:rPr sz="4000" i="1" spc="-40" dirty="0">
                <a:latin typeface="Trebuchet MS"/>
                <a:cs typeface="Trebuchet MS"/>
              </a:rPr>
              <a:t>o</a:t>
            </a:r>
            <a:r>
              <a:rPr sz="4000" i="1" spc="-160" dirty="0">
                <a:latin typeface="Trebuchet MS"/>
                <a:cs typeface="Trebuchet MS"/>
              </a:rPr>
              <a:t>nt</a:t>
            </a:r>
            <a:r>
              <a:rPr sz="4000" i="1" spc="-265" dirty="0">
                <a:latin typeface="Trebuchet MS"/>
                <a:cs typeface="Trebuchet MS"/>
              </a:rPr>
              <a:t>e</a:t>
            </a:r>
            <a:r>
              <a:rPr sz="4000" i="1" spc="-185" dirty="0">
                <a:latin typeface="Trebuchet MS"/>
                <a:cs typeface="Trebuchet MS"/>
              </a:rPr>
              <a:t>x</a:t>
            </a:r>
            <a:r>
              <a:rPr sz="4000" i="1" spc="-295" dirty="0">
                <a:latin typeface="Trebuchet MS"/>
                <a:cs typeface="Trebuchet MS"/>
              </a:rPr>
              <a:t>t</a:t>
            </a:r>
            <a:r>
              <a:rPr sz="4000" i="1" spc="-75" dirty="0">
                <a:latin typeface="Trebuchet MS"/>
                <a:cs typeface="Trebuchet MS"/>
              </a:rPr>
              <a:t> </a:t>
            </a:r>
            <a:r>
              <a:rPr sz="4000" i="1" spc="-40" dirty="0">
                <a:latin typeface="Trebuchet MS"/>
                <a:cs typeface="Trebuchet MS"/>
              </a:rPr>
              <a:t>o</a:t>
            </a:r>
            <a:r>
              <a:rPr sz="4000" i="1" spc="-310" dirty="0">
                <a:latin typeface="Trebuchet MS"/>
                <a:cs typeface="Trebuchet MS"/>
              </a:rPr>
              <a:t>f</a:t>
            </a:r>
            <a:r>
              <a:rPr sz="4000" i="1" spc="-90" dirty="0">
                <a:latin typeface="Trebuchet MS"/>
                <a:cs typeface="Trebuchet MS"/>
              </a:rPr>
              <a:t> </a:t>
            </a:r>
            <a:r>
              <a:rPr sz="4000" i="1" spc="-170" dirty="0">
                <a:latin typeface="Trebuchet MS"/>
                <a:cs typeface="Trebuchet MS"/>
              </a:rPr>
              <a:t>the</a:t>
            </a:r>
            <a:r>
              <a:rPr sz="4000" i="1" spc="-90" dirty="0">
                <a:latin typeface="Trebuchet MS"/>
                <a:cs typeface="Trebuchet MS"/>
              </a:rPr>
              <a:t> </a:t>
            </a:r>
            <a:r>
              <a:rPr sz="4000" i="1" spc="65" dirty="0">
                <a:latin typeface="Trebuchet MS"/>
                <a:cs typeface="Trebuchet MS"/>
              </a:rPr>
              <a:t>S</a:t>
            </a:r>
            <a:r>
              <a:rPr sz="4000" i="1" spc="360" dirty="0">
                <a:latin typeface="Trebuchet MS"/>
                <a:cs typeface="Trebuchet MS"/>
              </a:rPr>
              <a:t>DG</a:t>
            </a:r>
            <a:r>
              <a:rPr sz="4000" i="1" spc="-75" dirty="0">
                <a:latin typeface="Trebuchet MS"/>
                <a:cs typeface="Trebuchet MS"/>
              </a:rPr>
              <a:t> </a:t>
            </a:r>
            <a:r>
              <a:rPr sz="4000" i="1" spc="-225" dirty="0">
                <a:latin typeface="Trebuchet MS"/>
                <a:cs typeface="Trebuchet MS"/>
              </a:rPr>
              <a:t>12.</a:t>
            </a:r>
            <a:r>
              <a:rPr sz="4000" i="1" spc="-155" dirty="0">
                <a:latin typeface="Trebuchet MS"/>
                <a:cs typeface="Trebuchet MS"/>
              </a:rPr>
              <a:t>c</a:t>
            </a:r>
            <a:r>
              <a:rPr sz="4000" i="1" spc="-330" dirty="0">
                <a:latin typeface="Trebuchet MS"/>
                <a:cs typeface="Trebuchet MS"/>
              </a:rPr>
              <a:t>.1</a:t>
            </a:r>
            <a:r>
              <a:rPr sz="4000" i="1" spc="-434" dirty="0">
                <a:latin typeface="Trebuchet MS"/>
                <a:cs typeface="Trebuchet MS"/>
              </a:rPr>
              <a:t>:</a:t>
            </a:r>
            <a:r>
              <a:rPr sz="4000" i="1" spc="-505" dirty="0">
                <a:latin typeface="Trebuchet MS"/>
                <a:cs typeface="Trebuchet MS"/>
              </a:rPr>
              <a:t> </a:t>
            </a:r>
            <a:r>
              <a:rPr sz="4000" i="1" spc="-295" dirty="0">
                <a:latin typeface="Trebuchet MS"/>
                <a:cs typeface="Trebuchet MS"/>
              </a:rPr>
              <a:t>t</a:t>
            </a:r>
            <a:r>
              <a:rPr sz="4000" i="1" spc="-45" dirty="0">
                <a:latin typeface="Trebuchet MS"/>
                <a:cs typeface="Trebuchet MS"/>
              </a:rPr>
              <a:t>h</a:t>
            </a:r>
            <a:r>
              <a:rPr sz="4000" i="1" spc="-170" dirty="0">
                <a:latin typeface="Trebuchet MS"/>
                <a:cs typeface="Trebuchet MS"/>
              </a:rPr>
              <a:t>e</a:t>
            </a:r>
            <a:r>
              <a:rPr sz="4000" i="1" spc="-90" dirty="0">
                <a:latin typeface="Trebuchet MS"/>
                <a:cs typeface="Trebuchet MS"/>
              </a:rPr>
              <a:t> </a:t>
            </a:r>
            <a:r>
              <a:rPr sz="4000" i="1" spc="-105" dirty="0">
                <a:latin typeface="Trebuchet MS"/>
                <a:cs typeface="Trebuchet MS"/>
              </a:rPr>
              <a:t>c</a:t>
            </a:r>
            <a:r>
              <a:rPr sz="4000" i="1" spc="-170" dirty="0">
                <a:latin typeface="Trebuchet MS"/>
                <a:cs typeface="Trebuchet MS"/>
              </a:rPr>
              <a:t>a</a:t>
            </a:r>
            <a:r>
              <a:rPr sz="4000" i="1" spc="-340" dirty="0">
                <a:latin typeface="Trebuchet MS"/>
                <a:cs typeface="Trebuchet MS"/>
              </a:rPr>
              <a:t>s</a:t>
            </a:r>
            <a:r>
              <a:rPr sz="4000" i="1" spc="-170" dirty="0">
                <a:latin typeface="Trebuchet MS"/>
                <a:cs typeface="Trebuchet MS"/>
              </a:rPr>
              <a:t>e</a:t>
            </a:r>
            <a:r>
              <a:rPr sz="4000" i="1" spc="-90" dirty="0">
                <a:latin typeface="Trebuchet MS"/>
                <a:cs typeface="Trebuchet MS"/>
              </a:rPr>
              <a:t> </a:t>
            </a:r>
            <a:r>
              <a:rPr sz="4000" i="1" spc="-40" dirty="0">
                <a:latin typeface="Trebuchet MS"/>
                <a:cs typeface="Trebuchet MS"/>
              </a:rPr>
              <a:t>o</a:t>
            </a:r>
            <a:r>
              <a:rPr sz="4000" i="1" spc="-310" dirty="0">
                <a:latin typeface="Trebuchet MS"/>
                <a:cs typeface="Trebuchet MS"/>
              </a:rPr>
              <a:t>f</a:t>
            </a:r>
            <a:r>
              <a:rPr sz="4000" i="1" spc="-80" dirty="0">
                <a:latin typeface="Trebuchet MS"/>
                <a:cs typeface="Trebuchet MS"/>
              </a:rPr>
              <a:t> </a:t>
            </a:r>
            <a:r>
              <a:rPr sz="4000" i="1" spc="80" dirty="0">
                <a:latin typeface="Trebuchet MS"/>
                <a:cs typeface="Trebuchet MS"/>
              </a:rPr>
              <a:t>I</a:t>
            </a:r>
            <a:r>
              <a:rPr sz="4000" i="1" spc="-229" dirty="0">
                <a:latin typeface="Trebuchet MS"/>
                <a:cs typeface="Trebuchet MS"/>
              </a:rPr>
              <a:t>ta</a:t>
            </a:r>
            <a:r>
              <a:rPr sz="4000" i="1" spc="-270" dirty="0">
                <a:latin typeface="Trebuchet MS"/>
                <a:cs typeface="Trebuchet MS"/>
              </a:rPr>
              <a:t>ly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35103" y="2629782"/>
            <a:ext cx="3523615" cy="1190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libri"/>
                <a:cs typeface="Calibri"/>
              </a:rPr>
              <a:t>Chiara</a:t>
            </a:r>
            <a:r>
              <a:rPr sz="2800" spc="-15" dirty="0">
                <a:latin typeface="Calibri"/>
                <a:cs typeface="Calibri"/>
              </a:rPr>
              <a:t> Antonelli</a:t>
            </a:r>
            <a:endParaRPr sz="2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2800" b="1" spc="-15" dirty="0">
                <a:latin typeface="Calibri"/>
                <a:cs typeface="Calibri"/>
              </a:rPr>
              <a:t>Gionata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Castaldi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2000" b="1" spc="-5" dirty="0">
                <a:latin typeface="Calibri"/>
                <a:cs typeface="Calibri"/>
              </a:rPr>
              <a:t>Ministry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Economy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Finance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7427" y="4956930"/>
            <a:ext cx="6043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155" dirty="0">
                <a:latin typeface="Trebuchet MS"/>
                <a:cs typeface="Trebuchet MS"/>
              </a:rPr>
              <a:t>SDG</a:t>
            </a:r>
            <a:r>
              <a:rPr sz="2400" b="1" i="1" spc="-65" dirty="0">
                <a:latin typeface="Trebuchet MS"/>
                <a:cs typeface="Trebuchet MS"/>
              </a:rPr>
              <a:t> </a:t>
            </a:r>
            <a:r>
              <a:rPr sz="2400" b="1" i="1" spc="-95" dirty="0">
                <a:latin typeface="Trebuchet MS"/>
                <a:cs typeface="Trebuchet MS"/>
              </a:rPr>
              <a:t>Indicator</a:t>
            </a:r>
            <a:r>
              <a:rPr sz="2400" b="1" i="1" spc="-55" dirty="0">
                <a:latin typeface="Trebuchet MS"/>
                <a:cs typeface="Trebuchet MS"/>
              </a:rPr>
              <a:t> </a:t>
            </a:r>
            <a:r>
              <a:rPr sz="2400" b="1" i="1" spc="-150" dirty="0">
                <a:latin typeface="Trebuchet MS"/>
                <a:cs typeface="Trebuchet MS"/>
              </a:rPr>
              <a:t>12.c.1</a:t>
            </a:r>
            <a:r>
              <a:rPr sz="2400" b="1" i="1" spc="-50" dirty="0">
                <a:latin typeface="Trebuchet MS"/>
                <a:cs typeface="Trebuchet MS"/>
              </a:rPr>
              <a:t> </a:t>
            </a:r>
            <a:r>
              <a:rPr sz="2400" b="1" i="1" spc="-130" dirty="0">
                <a:latin typeface="Trebuchet MS"/>
                <a:cs typeface="Trebuchet MS"/>
              </a:rPr>
              <a:t>training</a:t>
            </a:r>
            <a:r>
              <a:rPr sz="2400" b="1" i="1" spc="-40" dirty="0">
                <a:latin typeface="Trebuchet MS"/>
                <a:cs typeface="Trebuchet MS"/>
              </a:rPr>
              <a:t> </a:t>
            </a:r>
            <a:r>
              <a:rPr sz="2400" b="1" i="1" spc="315" dirty="0">
                <a:latin typeface="Trebuchet MS"/>
                <a:cs typeface="Trebuchet MS"/>
              </a:rPr>
              <a:t>–</a:t>
            </a:r>
            <a:r>
              <a:rPr sz="2400" b="1" i="1" spc="-65" dirty="0">
                <a:latin typeface="Trebuchet MS"/>
                <a:cs typeface="Trebuchet MS"/>
              </a:rPr>
              <a:t> </a:t>
            </a:r>
            <a:r>
              <a:rPr sz="2400" b="1" i="1" spc="35" dirty="0">
                <a:latin typeface="Trebuchet MS"/>
                <a:cs typeface="Trebuchet MS"/>
              </a:rPr>
              <a:t>May</a:t>
            </a:r>
            <a:r>
              <a:rPr sz="2400" b="1" i="1" spc="-60" dirty="0">
                <a:latin typeface="Trebuchet MS"/>
                <a:cs typeface="Trebuchet MS"/>
              </a:rPr>
              <a:t> </a:t>
            </a:r>
            <a:r>
              <a:rPr sz="2400" b="1" i="1" spc="-180" dirty="0">
                <a:latin typeface="Trebuchet MS"/>
                <a:cs typeface="Trebuchet MS"/>
              </a:rPr>
              <a:t>23,</a:t>
            </a:r>
            <a:r>
              <a:rPr sz="2400" b="1" i="1" spc="-295" dirty="0">
                <a:latin typeface="Trebuchet MS"/>
                <a:cs typeface="Trebuchet MS"/>
              </a:rPr>
              <a:t> </a:t>
            </a:r>
            <a:r>
              <a:rPr sz="2400" b="1" i="1" spc="-140" dirty="0">
                <a:latin typeface="Trebuchet MS"/>
                <a:cs typeface="Trebuchet MS"/>
              </a:rPr>
              <a:t>2022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071" y="7034142"/>
            <a:ext cx="8608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45" dirty="0">
                <a:latin typeface="Trebuchet MS"/>
                <a:cs typeface="Trebuchet MS"/>
              </a:rPr>
              <a:t>The</a:t>
            </a:r>
            <a:r>
              <a:rPr sz="1600" i="1" spc="-25" dirty="0">
                <a:latin typeface="Trebuchet MS"/>
                <a:cs typeface="Trebuchet MS"/>
              </a:rPr>
              <a:t> </a:t>
            </a:r>
            <a:r>
              <a:rPr sz="1600" i="1" spc="-170" dirty="0">
                <a:latin typeface="Trebuchet MS"/>
                <a:cs typeface="Trebuchet MS"/>
              </a:rPr>
              <a:t>views</a:t>
            </a:r>
            <a:r>
              <a:rPr sz="1600" i="1" spc="-25" dirty="0">
                <a:latin typeface="Trebuchet MS"/>
                <a:cs typeface="Trebuchet MS"/>
              </a:rPr>
              <a:t> </a:t>
            </a:r>
            <a:r>
              <a:rPr sz="1600" i="1" spc="-140" dirty="0">
                <a:latin typeface="Trebuchet MS"/>
                <a:cs typeface="Trebuchet MS"/>
              </a:rPr>
              <a:t>expressed</a:t>
            </a:r>
            <a:r>
              <a:rPr sz="1600" i="1" spc="-15" dirty="0">
                <a:latin typeface="Trebuchet MS"/>
                <a:cs typeface="Trebuchet MS"/>
              </a:rPr>
              <a:t> </a:t>
            </a:r>
            <a:r>
              <a:rPr sz="1600" i="1" spc="-160" dirty="0">
                <a:latin typeface="Trebuchet MS"/>
                <a:cs typeface="Trebuchet MS"/>
              </a:rPr>
              <a:t>in</a:t>
            </a:r>
            <a:r>
              <a:rPr sz="1600" i="1" spc="-30" dirty="0">
                <a:latin typeface="Trebuchet MS"/>
                <a:cs typeface="Trebuchet MS"/>
              </a:rPr>
              <a:t> </a:t>
            </a:r>
            <a:r>
              <a:rPr sz="1600" i="1" spc="-180" dirty="0">
                <a:latin typeface="Trebuchet MS"/>
                <a:cs typeface="Trebuchet MS"/>
              </a:rPr>
              <a:t>the</a:t>
            </a:r>
            <a:r>
              <a:rPr sz="1600" i="1" spc="-10" dirty="0">
                <a:latin typeface="Trebuchet MS"/>
                <a:cs typeface="Trebuchet MS"/>
              </a:rPr>
              <a:t> </a:t>
            </a:r>
            <a:r>
              <a:rPr sz="1600" i="1" spc="-160" dirty="0">
                <a:latin typeface="Trebuchet MS"/>
                <a:cs typeface="Trebuchet MS"/>
              </a:rPr>
              <a:t>presentation</a:t>
            </a:r>
            <a:r>
              <a:rPr sz="1600" i="1" dirty="0">
                <a:latin typeface="Trebuchet MS"/>
                <a:cs typeface="Trebuchet MS"/>
              </a:rPr>
              <a:t> </a:t>
            </a:r>
            <a:r>
              <a:rPr sz="1600" i="1" spc="-150" dirty="0">
                <a:latin typeface="Trebuchet MS"/>
                <a:cs typeface="Trebuchet MS"/>
              </a:rPr>
              <a:t>are</a:t>
            </a:r>
            <a:r>
              <a:rPr sz="1600" i="1" spc="-40" dirty="0">
                <a:latin typeface="Trebuchet MS"/>
                <a:cs typeface="Trebuchet MS"/>
              </a:rPr>
              <a:t> </a:t>
            </a:r>
            <a:r>
              <a:rPr sz="1600" i="1" spc="-155" dirty="0">
                <a:latin typeface="Trebuchet MS"/>
                <a:cs typeface="Trebuchet MS"/>
              </a:rPr>
              <a:t>those</a:t>
            </a:r>
            <a:r>
              <a:rPr sz="1600" i="1" spc="-25" dirty="0">
                <a:latin typeface="Trebuchet MS"/>
                <a:cs typeface="Trebuchet MS"/>
              </a:rPr>
              <a:t> </a:t>
            </a:r>
            <a:r>
              <a:rPr sz="1600" i="1" spc="-180" dirty="0">
                <a:latin typeface="Trebuchet MS"/>
                <a:cs typeface="Trebuchet MS"/>
              </a:rPr>
              <a:t>of</a:t>
            </a:r>
            <a:r>
              <a:rPr sz="1600" i="1" spc="-20" dirty="0">
                <a:latin typeface="Trebuchet MS"/>
                <a:cs typeface="Trebuchet MS"/>
              </a:rPr>
              <a:t> </a:t>
            </a:r>
            <a:r>
              <a:rPr sz="1600" i="1" spc="-180" dirty="0">
                <a:latin typeface="Trebuchet MS"/>
                <a:cs typeface="Trebuchet MS"/>
              </a:rPr>
              <a:t>the</a:t>
            </a:r>
            <a:r>
              <a:rPr sz="1600" i="1" spc="-15" dirty="0">
                <a:latin typeface="Trebuchet MS"/>
                <a:cs typeface="Trebuchet MS"/>
              </a:rPr>
              <a:t> </a:t>
            </a:r>
            <a:r>
              <a:rPr sz="1600" i="1" spc="-145" dirty="0">
                <a:latin typeface="Trebuchet MS"/>
                <a:cs typeface="Trebuchet MS"/>
              </a:rPr>
              <a:t>authors</a:t>
            </a:r>
            <a:r>
              <a:rPr sz="1600" i="1" spc="-25" dirty="0">
                <a:latin typeface="Trebuchet MS"/>
                <a:cs typeface="Trebuchet MS"/>
              </a:rPr>
              <a:t> </a:t>
            </a:r>
            <a:r>
              <a:rPr sz="1600" i="1" spc="-130" dirty="0">
                <a:latin typeface="Trebuchet MS"/>
                <a:cs typeface="Trebuchet MS"/>
              </a:rPr>
              <a:t>and</a:t>
            </a:r>
            <a:r>
              <a:rPr sz="1600" i="1" spc="-15" dirty="0">
                <a:latin typeface="Trebuchet MS"/>
                <a:cs typeface="Trebuchet MS"/>
              </a:rPr>
              <a:t> </a:t>
            </a:r>
            <a:r>
              <a:rPr sz="1600" i="1" spc="-150" dirty="0">
                <a:latin typeface="Trebuchet MS"/>
                <a:cs typeface="Trebuchet MS"/>
              </a:rPr>
              <a:t>do</a:t>
            </a:r>
            <a:r>
              <a:rPr sz="1600" i="1" spc="-25" dirty="0">
                <a:latin typeface="Trebuchet MS"/>
                <a:cs typeface="Trebuchet MS"/>
              </a:rPr>
              <a:t> </a:t>
            </a:r>
            <a:r>
              <a:rPr sz="1600" i="1" spc="-170" dirty="0">
                <a:latin typeface="Trebuchet MS"/>
                <a:cs typeface="Trebuchet MS"/>
              </a:rPr>
              <a:t>not</a:t>
            </a:r>
            <a:r>
              <a:rPr sz="1600" i="1" spc="-25" dirty="0">
                <a:latin typeface="Trebuchet MS"/>
                <a:cs typeface="Trebuchet MS"/>
              </a:rPr>
              <a:t> </a:t>
            </a:r>
            <a:r>
              <a:rPr sz="1600" i="1" spc="-145" dirty="0">
                <a:latin typeface="Trebuchet MS"/>
                <a:cs typeface="Trebuchet MS"/>
              </a:rPr>
              <a:t>necessarily</a:t>
            </a:r>
            <a:r>
              <a:rPr sz="1600" i="1" spc="-20" dirty="0">
                <a:latin typeface="Trebuchet MS"/>
                <a:cs typeface="Trebuchet MS"/>
              </a:rPr>
              <a:t> </a:t>
            </a:r>
            <a:r>
              <a:rPr sz="1600" i="1" spc="-185" dirty="0">
                <a:latin typeface="Trebuchet MS"/>
                <a:cs typeface="Trebuchet MS"/>
              </a:rPr>
              <a:t>reflect</a:t>
            </a:r>
            <a:r>
              <a:rPr sz="1600" i="1" spc="-15" dirty="0">
                <a:latin typeface="Trebuchet MS"/>
                <a:cs typeface="Trebuchet MS"/>
              </a:rPr>
              <a:t> </a:t>
            </a:r>
            <a:r>
              <a:rPr sz="1600" i="1" spc="-155" dirty="0">
                <a:latin typeface="Trebuchet MS"/>
                <a:cs typeface="Trebuchet MS"/>
              </a:rPr>
              <a:t>those</a:t>
            </a:r>
            <a:r>
              <a:rPr sz="1600" i="1" spc="-20" dirty="0">
                <a:latin typeface="Trebuchet MS"/>
                <a:cs typeface="Trebuchet MS"/>
              </a:rPr>
              <a:t> </a:t>
            </a:r>
            <a:r>
              <a:rPr sz="1600" i="1" spc="-180" dirty="0">
                <a:latin typeface="Trebuchet MS"/>
                <a:cs typeface="Trebuchet MS"/>
              </a:rPr>
              <a:t>of</a:t>
            </a:r>
            <a:r>
              <a:rPr sz="1600" i="1" spc="-35" dirty="0">
                <a:latin typeface="Trebuchet MS"/>
                <a:cs typeface="Trebuchet MS"/>
              </a:rPr>
              <a:t> </a:t>
            </a:r>
            <a:r>
              <a:rPr sz="1600" i="1" spc="-180" dirty="0">
                <a:latin typeface="Trebuchet MS"/>
                <a:cs typeface="Trebuchet MS"/>
              </a:rPr>
              <a:t>the</a:t>
            </a:r>
            <a:r>
              <a:rPr sz="1600" i="1" spc="-15" dirty="0">
                <a:latin typeface="Trebuchet MS"/>
                <a:cs typeface="Trebuchet MS"/>
              </a:rPr>
              <a:t> </a:t>
            </a:r>
            <a:r>
              <a:rPr sz="1600" i="1" spc="-50" dirty="0">
                <a:latin typeface="Trebuchet MS"/>
                <a:cs typeface="Trebuchet MS"/>
              </a:rPr>
              <a:t>MEF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D567E96-5059-86AA-10CC-508985494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24"/>
    </mc:Choice>
    <mc:Fallback>
      <p:transition spd="slow" advTm="22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6887" y="6884612"/>
            <a:ext cx="128270" cy="146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5"/>
              </a:lnSpc>
            </a:pPr>
            <a:r>
              <a:rPr sz="1000" spc="-25" dirty="0">
                <a:solidFill>
                  <a:srgbClr val="009DD9"/>
                </a:solidFill>
                <a:latin typeface="Trebuchet MS"/>
                <a:cs typeface="Trebuchet MS"/>
              </a:rPr>
              <a:t>10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3289" y="606867"/>
            <a:ext cx="783653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90" dirty="0"/>
              <a:t>A</a:t>
            </a:r>
            <a:r>
              <a:rPr spc="5" dirty="0"/>
              <a:t> </a:t>
            </a:r>
            <a:r>
              <a:rPr dirty="0"/>
              <a:t>hands-on</a:t>
            </a:r>
            <a:r>
              <a:rPr spc="30" dirty="0"/>
              <a:t> </a:t>
            </a:r>
            <a:r>
              <a:rPr spc="-25" dirty="0"/>
              <a:t>example:</a:t>
            </a:r>
            <a:r>
              <a:rPr spc="-5" dirty="0"/>
              <a:t> the</a:t>
            </a:r>
            <a:r>
              <a:rPr spc="10" dirty="0"/>
              <a:t> </a:t>
            </a:r>
            <a:r>
              <a:rPr spc="-15" dirty="0"/>
              <a:t>template</a:t>
            </a:r>
            <a:r>
              <a:rPr dirty="0"/>
              <a:t> </a:t>
            </a:r>
            <a:r>
              <a:rPr spc="-55" dirty="0"/>
              <a:t>layout</a:t>
            </a:r>
            <a:r>
              <a:rPr spc="5" dirty="0"/>
              <a:t> </a:t>
            </a:r>
            <a:r>
              <a:rPr spc="-30" dirty="0"/>
              <a:t>(overview)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6306" y="1143546"/>
          <a:ext cx="9788520" cy="6390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9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6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1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59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18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35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18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004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60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subsidy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Level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7E7E7E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7556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rr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  status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546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rt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7E7E7E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1714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End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217804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y,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Category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730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gy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category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Fuel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Recipients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R="254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 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support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Incidence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704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Energy</a:t>
                      </a:r>
                      <a:r>
                        <a:rPr sz="11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Tax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Breaks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Agriculture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920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l/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Federal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31750" algn="ct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1993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--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4635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RES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200660" algn="just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- Tax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breaks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enue  foregone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79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m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products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Consumption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END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Direct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843,22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864,8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913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938,7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935,4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942,7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0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5433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Relief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b="1" spc="-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Trucking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Companies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920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l/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Federal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31750" algn="ct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2001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--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4635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RES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200660" algn="just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- Tax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breaks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enue  foregone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79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m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products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Consumption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END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Direct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1292,3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1264,4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1587,5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1319,9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1361,8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1293,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1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38481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lty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-F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ee  Threshholds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920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l/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Federal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31750" algn="ctr">
                        <a:lnSpc>
                          <a:spcPts val="12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1997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--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095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EXPENDITURES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5397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Under-pricing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of non-energy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government-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owned natural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resources or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land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794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m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products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Production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4064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EX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RAC  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222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Land and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natural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85,6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152,8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8761">
                <a:tc>
                  <a:txBody>
                    <a:bodyPr/>
                    <a:lstStyle/>
                    <a:p>
                      <a:pPr>
                        <a:lnSpc>
                          <a:spcPts val="125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Fue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x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825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Exemption on the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Electricity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Used by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Households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Installed Capacity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up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to 3kW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Monthly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Consumption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100" b="1" spc="-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150kWh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920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l/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Federal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31750" algn="ctr">
                        <a:lnSpc>
                          <a:spcPts val="12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2007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--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095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4635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RES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200660" algn="just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- Tax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breaks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enue  foregone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Electricity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Consumption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END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571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Direct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634,08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586,4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586,7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591,8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578,6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582,2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7E7E7E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74295" algn="just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Differential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Excise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Tax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Treatment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Diesel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Fuel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920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l/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Federal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31750" algn="ct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01-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1995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--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4635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EXPEND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RES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200660" algn="just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- Tax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breaks </a:t>
                      </a:r>
                      <a:r>
                        <a:rPr sz="11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enue  foregone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79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m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products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Consumption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END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Direct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3034,8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3069,3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3034,2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3183,1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29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3144,9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2610,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E7E7E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7E7E7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0454B5-A74C-6D56-443F-A800E81CC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81"/>
    </mc:Choice>
    <mc:Fallback>
      <p:transition spd="slow" advTm="2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099560" y="1455751"/>
          <a:ext cx="8027032" cy="5646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3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4884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Sector: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Energy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26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Subsidy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name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Differential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Excise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Tax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Treatment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Diesel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Fuel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36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Duration: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1993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ongoing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661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Diesel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fuel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benefits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reduction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23%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of</a:t>
                      </a:r>
                      <a:r>
                        <a:rPr sz="140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excise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tax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vis-à-vis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motor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95" marR="20955">
                        <a:lnSpc>
                          <a:spcPct val="114999"/>
                        </a:lnSpc>
                      </a:pP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gasoline.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This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measure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effectively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subsidises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consumption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diesel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fuel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at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detriment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motor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gasoline.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37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Type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2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subsidy: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Indirect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subsidy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revenue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foregone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06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Rate: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5019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Gasoline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rate: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728,4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€/1000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lts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41211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Diesel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rate: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617,4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€/1000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lts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736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Level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2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reformability: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National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6879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Motivation: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82880" indent="-172720">
                        <a:lnSpc>
                          <a:spcPts val="1565"/>
                        </a:lnSpc>
                        <a:buFont typeface="Arial MT"/>
                        <a:buChar char="•"/>
                        <a:tabLst>
                          <a:tab pos="18351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difference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fiscal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treatment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between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diesel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gasoline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an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82880" marR="365125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implicit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subsidy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given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unequal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treatment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respect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equivalent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activities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or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products.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82880" marR="156210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83515" algn="l"/>
                        </a:tabLst>
                      </a:pPr>
                      <a:r>
                        <a:rPr sz="1400" spc="1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Italy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excise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duty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applied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diesel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considerably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lower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that of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gasoline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this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not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justified.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82880" marR="405130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83515" algn="l"/>
                        </a:tabLst>
                      </a:pP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Italy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differential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diesel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approximately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85%,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while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externalities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associated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diesel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are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higher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petrol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this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would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justify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higher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taxation.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946">
                <a:tc rowSpan="2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Financial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effect</a:t>
                      </a:r>
                      <a:r>
                        <a:rPr sz="18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(mln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€)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2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5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5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2016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5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5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2020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04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2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3034,85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3069,36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3034,24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3183,15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3144,93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2610,68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168787" y="6871912"/>
            <a:ext cx="204470" cy="1720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000" spc="-30" dirty="0">
                <a:solidFill>
                  <a:srgbClr val="009DD9"/>
                </a:solidFill>
                <a:latin typeface="Trebuchet MS"/>
                <a:cs typeface="Trebuchet MS"/>
              </a:rPr>
              <a:t>11</a:t>
            </a:fld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6085" y="606867"/>
            <a:ext cx="72923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Case</a:t>
            </a:r>
            <a:r>
              <a:rPr spc="-5" dirty="0"/>
              <a:t> </a:t>
            </a:r>
            <a:r>
              <a:rPr spc="-55" dirty="0"/>
              <a:t>study:</a:t>
            </a:r>
            <a:r>
              <a:rPr spc="15" dirty="0"/>
              <a:t> </a:t>
            </a:r>
            <a:r>
              <a:rPr spc="50" dirty="0"/>
              <a:t>Diesel</a:t>
            </a:r>
            <a:r>
              <a:rPr dirty="0"/>
              <a:t> </a:t>
            </a:r>
            <a:r>
              <a:rPr spc="-40" dirty="0"/>
              <a:t>differential</a:t>
            </a:r>
            <a:r>
              <a:rPr spc="25" dirty="0"/>
              <a:t> </a:t>
            </a:r>
            <a:r>
              <a:rPr spc="-5" dirty="0"/>
              <a:t>–</a:t>
            </a:r>
            <a:r>
              <a:rPr spc="5" dirty="0"/>
              <a:t> </a:t>
            </a:r>
            <a:r>
              <a:rPr spc="-5" dirty="0"/>
              <a:t>implicit</a:t>
            </a:r>
            <a:r>
              <a:rPr spc="-15" dirty="0"/>
              <a:t> </a:t>
            </a:r>
            <a:r>
              <a:rPr dirty="0"/>
              <a:t>subsidy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C16F42-0CAD-013B-4A41-1EA3C3025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91"/>
    </mc:Choice>
    <mc:Fallback>
      <p:transition spd="slow" advTm="8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136135" y="1359569"/>
          <a:ext cx="7922893" cy="5926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5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9286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Sector: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Energy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988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Subsidy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name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ETS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quotes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distributions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324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Duration: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2005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ongoing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42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result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of</a:t>
                      </a:r>
                      <a:r>
                        <a:rPr sz="140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transitory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norms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implementation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measures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95" marR="267335">
                        <a:lnSpc>
                          <a:spcPct val="114999"/>
                        </a:lnSpc>
                      </a:pP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necessary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fulfil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Paris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Agreement,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emission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quotas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ETS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are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distributed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free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charge.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32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Type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2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subsidy: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Induced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transfers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Price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support,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including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through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market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regulation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62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Rate: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23875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Ordinary: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€/tCO2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74370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Reduced: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€/tCO2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649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Level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2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reformability: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0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20" dirty="0">
                          <a:latin typeface="Times New Roman"/>
                          <a:cs typeface="Times New Roman"/>
                        </a:rPr>
                        <a:t>EU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level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4839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Motivation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 algn="just">
                        <a:lnSpc>
                          <a:spcPts val="156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allocation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emission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allowances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free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charge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constitutes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form</a:t>
                      </a:r>
                      <a:r>
                        <a:rPr sz="14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of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160" marR="1905" algn="just">
                        <a:lnSpc>
                          <a:spcPct val="99800"/>
                        </a:lnSpc>
                      </a:pP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subsidy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industries subject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ETS,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which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harmful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fight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against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climate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change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contrast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objectives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reducing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emissions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global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scale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deriving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Paris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Agreement</a:t>
                      </a:r>
                      <a:r>
                        <a:rPr sz="1950" spc="-30" dirty="0">
                          <a:latin typeface="Times New Roman"/>
                          <a:cs typeface="Times New Roman"/>
                        </a:rPr>
                        <a:t>.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58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Financial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effect</a:t>
                      </a:r>
                      <a:r>
                        <a:rPr sz="18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(mln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€)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2016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2020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91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654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370.83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394.63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980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R="37465"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168787" y="6871912"/>
            <a:ext cx="204470" cy="1720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000" spc="-30" dirty="0">
                <a:solidFill>
                  <a:srgbClr val="009DD9"/>
                </a:solidFill>
                <a:latin typeface="Trebuchet MS"/>
                <a:cs typeface="Trebuchet MS"/>
              </a:rPr>
              <a:t>12</a:t>
            </a:fld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1315" y="606867"/>
            <a:ext cx="79013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Case</a:t>
            </a:r>
            <a:r>
              <a:rPr spc="-10" dirty="0"/>
              <a:t> </a:t>
            </a:r>
            <a:r>
              <a:rPr spc="-55" dirty="0"/>
              <a:t>study:</a:t>
            </a:r>
            <a:r>
              <a:rPr spc="15" dirty="0"/>
              <a:t> </a:t>
            </a:r>
            <a:r>
              <a:rPr spc="5" dirty="0"/>
              <a:t>ETS</a:t>
            </a:r>
            <a:r>
              <a:rPr spc="10" dirty="0"/>
              <a:t> </a:t>
            </a:r>
            <a:r>
              <a:rPr spc="-60" dirty="0"/>
              <a:t>free</a:t>
            </a:r>
            <a:r>
              <a:rPr spc="20" dirty="0"/>
              <a:t> </a:t>
            </a:r>
            <a:r>
              <a:rPr spc="-15" dirty="0"/>
              <a:t>allowances</a:t>
            </a:r>
            <a:r>
              <a:rPr spc="-5" dirty="0"/>
              <a:t> </a:t>
            </a:r>
            <a:r>
              <a:rPr spc="-30" dirty="0"/>
              <a:t>and</a:t>
            </a:r>
            <a:r>
              <a:rPr spc="5" dirty="0"/>
              <a:t> </a:t>
            </a:r>
            <a:r>
              <a:rPr spc="-5" dirty="0"/>
              <a:t>the</a:t>
            </a:r>
            <a:r>
              <a:rPr spc="10" dirty="0"/>
              <a:t> </a:t>
            </a:r>
            <a:r>
              <a:rPr spc="-35" dirty="0"/>
              <a:t>benchmark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C3EFB6-D1B8-74D3-A32A-B9EC1CF94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39"/>
    </mc:Choice>
    <mc:Fallback>
      <p:transition spd="slow" advTm="12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136135" y="1359569"/>
          <a:ext cx="7920353" cy="5618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50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5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286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Sector: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Reduced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988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Subsidy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name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ts val="1565"/>
                        </a:lnSpc>
                      </a:pPr>
                      <a:r>
                        <a:rPr sz="1400" spc="-110" dirty="0">
                          <a:latin typeface="Times New Roman"/>
                          <a:cs typeface="Times New Roman"/>
                        </a:rPr>
                        <a:t>VAT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Reduction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Electricity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Domestic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Use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324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Duration: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1972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ongoing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42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  <a:tabLst>
                          <a:tab pos="4093210" algn="l"/>
                        </a:tabLst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This</a:t>
                      </a:r>
                      <a:r>
                        <a:rPr sz="14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measure</a:t>
                      </a:r>
                      <a:r>
                        <a:rPr sz="140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grants</a:t>
                      </a:r>
                      <a:r>
                        <a:rPr sz="1400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3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10" dirty="0">
                          <a:latin typeface="Times New Roman"/>
                          <a:cs typeface="Times New Roman"/>
                        </a:rPr>
                        <a:t>VAT</a:t>
                      </a:r>
                      <a:r>
                        <a:rPr sz="1400" spc="3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5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10%</a:t>
                      </a:r>
                      <a:r>
                        <a:rPr sz="1400" spc="3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instead</a:t>
                      </a:r>
                      <a:r>
                        <a:rPr sz="1400" spc="3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5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22%	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spc="2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domestic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9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consumption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electricity.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325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Type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2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subsidy: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Reduced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Rate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Indirect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subsidy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306705">
                        <a:lnSpc>
                          <a:spcPts val="2325"/>
                        </a:lnSpc>
                      </a:pPr>
                      <a:r>
                        <a:rPr sz="2000" spc="-5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2000" spc="-14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2000" spc="-4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2000" spc="-7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x</a:t>
                      </a:r>
                      <a:r>
                        <a:rPr sz="2000" spc="-6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2000" spc="5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xp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2000" spc="5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2000" spc="-5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2000" spc="5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2000" spc="-1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2000" spc="-4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862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Rate: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20370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Ordinary: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24,32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€/tCO2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74370">
                        <a:lnSpc>
                          <a:spcPct val="100000"/>
                        </a:lnSpc>
                      </a:pP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Reduced: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€/tCO2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649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Level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2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reformability: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0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National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6649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Motivation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ts val="1565"/>
                        </a:lnSpc>
                      </a:pP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Reduced</a:t>
                      </a:r>
                      <a:r>
                        <a:rPr sz="1400" spc="4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10" dirty="0">
                          <a:latin typeface="Times New Roman"/>
                          <a:cs typeface="Times New Roman"/>
                        </a:rPr>
                        <a:t>VAT</a:t>
                      </a:r>
                      <a:r>
                        <a:rPr sz="1400" spc="4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rate</a:t>
                      </a:r>
                      <a:r>
                        <a:rPr sz="1400" spc="4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14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electricity,</a:t>
                      </a:r>
                      <a:r>
                        <a:rPr sz="1400" spc="4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gas</a:t>
                      </a:r>
                      <a:r>
                        <a:rPr sz="1400" spc="4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4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other</a:t>
                      </a:r>
                      <a:r>
                        <a:rPr sz="1400" spc="4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fossil</a:t>
                      </a:r>
                      <a:r>
                        <a:rPr sz="1400" spc="4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fuels</a:t>
                      </a:r>
                      <a:r>
                        <a:rPr sz="1400" spc="4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does</a:t>
                      </a:r>
                      <a:r>
                        <a:rPr sz="1400" spc="4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not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95" marR="2540" indent="-63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encourage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an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efficient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use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polluting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energy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sources.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20" dirty="0">
                          <a:latin typeface="Times New Roman"/>
                          <a:cs typeface="Times New Roman"/>
                        </a:rPr>
                        <a:t>It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fossil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fuel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subsidy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share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electricity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production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related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fossil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fuels.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58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Financial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effect</a:t>
                      </a:r>
                      <a:r>
                        <a:rPr sz="18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(mln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€)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2016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15265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2020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91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1429,92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1606,40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1663,79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1765,14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1779,98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1944,06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168787" y="6871912"/>
            <a:ext cx="204470" cy="1720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000" spc="-30" dirty="0">
                <a:solidFill>
                  <a:srgbClr val="009DD9"/>
                </a:solidFill>
                <a:latin typeface="Trebuchet MS"/>
                <a:cs typeface="Trebuchet MS"/>
              </a:rPr>
              <a:t>13</a:t>
            </a:fld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6684" y="606867"/>
            <a:ext cx="72764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Case</a:t>
            </a:r>
            <a:r>
              <a:rPr spc="-10" dirty="0"/>
              <a:t> </a:t>
            </a:r>
            <a:r>
              <a:rPr spc="-55" dirty="0"/>
              <a:t>study:</a:t>
            </a:r>
            <a:r>
              <a:rPr spc="15" dirty="0"/>
              <a:t> </a:t>
            </a:r>
            <a:r>
              <a:rPr spc="-20" dirty="0"/>
              <a:t>Classifying</a:t>
            </a:r>
            <a:r>
              <a:rPr spc="-5" dirty="0"/>
              <a:t> </a:t>
            </a:r>
            <a:r>
              <a:rPr spc="-30" dirty="0"/>
              <a:t>and</a:t>
            </a:r>
            <a:r>
              <a:rPr spc="5" dirty="0"/>
              <a:t> </a:t>
            </a:r>
            <a:r>
              <a:rPr spc="-35" dirty="0"/>
              <a:t>relating</a:t>
            </a:r>
            <a:r>
              <a:rPr spc="-10" dirty="0"/>
              <a:t> </a:t>
            </a:r>
            <a:r>
              <a:rPr spc="-145" dirty="0"/>
              <a:t>VAT</a:t>
            </a:r>
            <a:r>
              <a:rPr spc="10" dirty="0"/>
              <a:t> </a:t>
            </a:r>
            <a:r>
              <a:rPr spc="-5" dirty="0"/>
              <a:t>to</a:t>
            </a:r>
            <a:r>
              <a:rPr spc="5" dirty="0"/>
              <a:t> </a:t>
            </a:r>
            <a:r>
              <a:rPr spc="-45" dirty="0"/>
              <a:t>FFS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C37DA5-E327-770D-24E3-175743606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85"/>
    </mc:Choice>
    <mc:Fallback>
      <p:transition spd="slow" advTm="6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136135" y="1359569"/>
          <a:ext cx="7922893" cy="59264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3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5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286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Sector: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Transport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988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Subsidy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name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Tax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concessions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fringe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benefits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favor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worker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who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uses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9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company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car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mixed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manner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324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Duration: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2010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ongoing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021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Income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tax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applied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range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spanning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25%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60%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amount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95" marR="5080">
                        <a:lnSpc>
                          <a:spcPct val="114999"/>
                        </a:lnSpc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corresponding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conventional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mileage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15,000</a:t>
                      </a:r>
                      <a:r>
                        <a:rPr sz="14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kilometers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multiplied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65" dirty="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kilometer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operating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cost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relation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period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year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use.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0000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200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Type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2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subsidy: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Flat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Rate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criterion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that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brings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different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tax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base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Indirect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subsidy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7625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76200">
                      <a:solidFill>
                        <a:srgbClr val="FF0000"/>
                      </a:solidFill>
                      <a:prstDash val="solid"/>
                    </a:lnT>
                    <a:lnB w="76200">
                      <a:solidFill>
                        <a:srgbClr val="FF0000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392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Rate: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89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Ordinary: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9661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Reduced: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649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Level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2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reformability: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0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National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4839"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Motivation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0795" algn="just">
                        <a:lnSpc>
                          <a:spcPts val="1565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Since</a:t>
                      </a:r>
                      <a:r>
                        <a:rPr sz="1400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2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fringe</a:t>
                      </a:r>
                      <a:r>
                        <a:rPr sz="1400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benefit</a:t>
                      </a:r>
                      <a:r>
                        <a:rPr sz="1400" spc="2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tax</a:t>
                      </a:r>
                      <a:r>
                        <a:rPr sz="1400" spc="2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treatment</a:t>
                      </a:r>
                      <a:r>
                        <a:rPr sz="140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4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2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flat-rate</a:t>
                      </a:r>
                      <a:r>
                        <a:rPr sz="1400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type,</a:t>
                      </a:r>
                      <a:r>
                        <a:rPr sz="14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if</a:t>
                      </a:r>
                      <a:r>
                        <a:rPr sz="1400" spc="4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2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distance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795" marR="2540" algn="just">
                        <a:lnSpc>
                          <a:spcPct val="100000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actually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traveled</a:t>
                      </a:r>
                      <a:r>
                        <a:rPr sz="14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each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year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personal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capacity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greater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than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amount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km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covered 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percentage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threshold,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additional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benefits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for the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employee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are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5" dirty="0">
                          <a:latin typeface="Times New Roman"/>
                          <a:cs typeface="Times New Roman"/>
                        </a:rPr>
                        <a:t>not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taxed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(subsidy).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58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0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Financial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effect</a:t>
                      </a:r>
                      <a:r>
                        <a:rPr sz="18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(mln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€)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2016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2019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4950">
                        <a:lnSpc>
                          <a:spcPts val="1550"/>
                        </a:lnSpc>
                      </a:pP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2020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91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257810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n.a.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168787" y="6871912"/>
            <a:ext cx="204470" cy="1720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000" spc="-30" dirty="0">
                <a:solidFill>
                  <a:srgbClr val="009DD9"/>
                </a:solidFill>
                <a:latin typeface="Trebuchet MS"/>
                <a:cs typeface="Trebuchet MS"/>
              </a:rPr>
              <a:t>14</a:t>
            </a:fld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115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Case</a:t>
            </a:r>
            <a:r>
              <a:rPr spc="-10" dirty="0"/>
              <a:t> </a:t>
            </a:r>
            <a:r>
              <a:rPr spc="-55" dirty="0"/>
              <a:t>study:</a:t>
            </a:r>
            <a:r>
              <a:rPr spc="10" dirty="0"/>
              <a:t> </a:t>
            </a:r>
            <a:r>
              <a:rPr spc="-35" dirty="0"/>
              <a:t>Case-study:</a:t>
            </a:r>
            <a:r>
              <a:rPr dirty="0"/>
              <a:t> </a:t>
            </a:r>
            <a:r>
              <a:rPr spc="-15" dirty="0"/>
              <a:t>Classifying</a:t>
            </a:r>
            <a:r>
              <a:rPr spc="-10" dirty="0"/>
              <a:t> </a:t>
            </a:r>
            <a:r>
              <a:rPr spc="-30" dirty="0"/>
              <a:t>Fringe</a:t>
            </a:r>
            <a:r>
              <a:rPr spc="5" dirty="0"/>
              <a:t> </a:t>
            </a:r>
            <a:r>
              <a:rPr spc="-5" dirty="0"/>
              <a:t>Benefit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E59B9F-BC67-AAAA-DF99-EBCBEDBD8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74"/>
    </mc:Choice>
    <mc:Fallback>
      <p:transition spd="slow" advTm="12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21350" y="7458045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15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8827" y="533699"/>
            <a:ext cx="42710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5" dirty="0"/>
              <a:t>Defining</a:t>
            </a:r>
            <a:r>
              <a:rPr spc="5" dirty="0"/>
              <a:t> </a:t>
            </a:r>
            <a:r>
              <a:rPr spc="-5" dirty="0"/>
              <a:t>the</a:t>
            </a:r>
            <a:r>
              <a:rPr spc="5" dirty="0"/>
              <a:t> </a:t>
            </a:r>
            <a:r>
              <a:rPr spc="-45" dirty="0"/>
              <a:t>tax</a:t>
            </a:r>
            <a:r>
              <a:rPr dirty="0"/>
              <a:t> </a:t>
            </a:r>
            <a:r>
              <a:rPr spc="-35" dirty="0"/>
              <a:t>benchmark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99841" y="1166073"/>
          <a:ext cx="8997948" cy="6111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2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subsidy</a:t>
                      </a:r>
                      <a:r>
                        <a:rPr sz="16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(tax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expenditure)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55880" marR="2222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16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6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benchmark </a:t>
                      </a:r>
                      <a:r>
                        <a:rPr sz="1600" b="1" spc="-3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820"/>
                        </a:lnSpc>
                      </a:pP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r>
                        <a:rPr sz="16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9845" marR="44450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hm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20"/>
                        </a:lnSpc>
                      </a:pP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r>
                        <a:rPr sz="16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tax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R="341630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m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64135" algn="ctr">
                        <a:lnSpc>
                          <a:spcPct val="100000"/>
                        </a:lnSpc>
                      </a:pPr>
                      <a:r>
                        <a:rPr sz="1600" b="1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ETS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quotes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distributions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45085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Conceptual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06730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approach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€/tCO2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€/tCO2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2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20,1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130810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Conceptual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38430" marR="44450" indent="-1905" algn="ctr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approach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Setting </a:t>
                      </a:r>
                      <a:r>
                        <a:rPr sz="1600" spc="-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benchmark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structural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features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of the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tax </a:t>
                      </a:r>
                      <a:r>
                        <a:rPr sz="1600" spc="-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system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9845">
                        <a:lnSpc>
                          <a:spcPts val="181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Diesel: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797,80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€/1000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lt*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€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728.40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/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1000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liters)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508634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ese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: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617,40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€/1000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lt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476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2021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Differential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Excise 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Tax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Treatment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Diesel Fuel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51130" marB="0">
                    <a:lnL w="6350">
                      <a:solidFill>
                        <a:srgbClr val="9BC2E6"/>
                      </a:solidFill>
                      <a:prstDash val="solid"/>
                    </a:lnL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9BC2E6"/>
                      </a:solidFill>
                      <a:prstDash val="solid"/>
                    </a:lnR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600" spc="-70" dirty="0">
                          <a:latin typeface="Calibri"/>
                          <a:cs typeface="Calibri"/>
                        </a:rPr>
                        <a:t>VAT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Reduction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Electricity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Domestic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Use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45085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Conceptual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06730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approach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22%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2021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79">
                <a:tc>
                  <a:txBody>
                    <a:bodyPr/>
                    <a:lstStyle/>
                    <a:p>
                      <a:pPr>
                        <a:lnSpc>
                          <a:spcPts val="1810"/>
                        </a:lnSpc>
                      </a:pPr>
                      <a:r>
                        <a:rPr sz="1600" spc="-70" dirty="0">
                          <a:latin typeface="Calibri"/>
                          <a:cs typeface="Calibri"/>
                        </a:rPr>
                        <a:t>VAT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Reduction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Electricity,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Natural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Gas and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LPG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used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Manufacturing,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Agricultural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Extractive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Activities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Conceptual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06730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approach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22%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2021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824">
                <a:tc rowSpan="2">
                  <a:txBody>
                    <a:bodyPr/>
                    <a:lstStyle/>
                    <a:p>
                      <a:pPr>
                        <a:lnSpc>
                          <a:spcPts val="1810"/>
                        </a:lnSpc>
                      </a:pPr>
                      <a:r>
                        <a:rPr sz="1600" spc="-70" dirty="0">
                          <a:latin typeface="Calibri"/>
                          <a:cs typeface="Calibri"/>
                        </a:rPr>
                        <a:t>VAT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Reduction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Oil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Products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1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Electricity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R="447675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Production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Some</a:t>
                      </a:r>
                      <a:r>
                        <a:rPr sz="1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Manufacturing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Agricultural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Activities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06730" marR="311785" indent="-5651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ce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ual 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approach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4765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2021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6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22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75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22%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75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9BC2E6"/>
                      </a:solidFill>
                      <a:prstDash val="solid"/>
                    </a:lnR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824">
                <a:tc rowSpan="2">
                  <a:txBody>
                    <a:bodyPr/>
                    <a:lstStyle/>
                    <a:p>
                      <a:pPr>
                        <a:lnSpc>
                          <a:spcPts val="1810"/>
                        </a:lnSpc>
                      </a:pPr>
                      <a:r>
                        <a:rPr sz="1600" spc="-70" dirty="0">
                          <a:latin typeface="Calibri"/>
                          <a:cs typeface="Calibri"/>
                        </a:rPr>
                        <a:t>VAT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Reduction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Oil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Products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Agricultural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R="207645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Enterprises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and Fishing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Enterprises</a:t>
                      </a:r>
                      <a:r>
                        <a:rPr sz="16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Internal </a:t>
                      </a:r>
                      <a:r>
                        <a:rPr sz="1600" spc="-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Waters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506730" marR="311785" indent="-5651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ce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ual 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approach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4765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2021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6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22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75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22%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75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9BC2E6"/>
                      </a:solidFill>
                      <a:prstDash val="solid"/>
                    </a:lnR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679">
                <a:tc>
                  <a:txBody>
                    <a:bodyPr/>
                    <a:lstStyle/>
                    <a:p>
                      <a:pPr>
                        <a:lnSpc>
                          <a:spcPts val="1810"/>
                        </a:lnSpc>
                      </a:pPr>
                      <a:r>
                        <a:rPr sz="1600" spc="-70" dirty="0">
                          <a:latin typeface="Calibri"/>
                          <a:cs typeface="Calibri"/>
                        </a:rPr>
                        <a:t>VAT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Reduction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Natural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LPG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for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Cooking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Water-Heating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Purposes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45085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Conceptual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06730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approach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22%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2021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600" spc="-70" dirty="0">
                          <a:latin typeface="Calibri"/>
                          <a:cs typeface="Calibri"/>
                        </a:rPr>
                        <a:t>VAT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exemption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taxi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urban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transport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9BC2E6"/>
                      </a:solidFill>
                      <a:prstDash val="solid"/>
                    </a:lnL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Conceptual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506730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approach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n.a.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2021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R w="6350">
                      <a:solidFill>
                        <a:srgbClr val="9BC2E6"/>
                      </a:solidFill>
                      <a:prstDash val="solid"/>
                    </a:lnR>
                    <a:lnT w="6350">
                      <a:solidFill>
                        <a:srgbClr val="9BC2E6"/>
                      </a:solidFill>
                      <a:prstDash val="solid"/>
                    </a:lnT>
                    <a:lnB w="6350">
                      <a:solidFill>
                        <a:srgbClr val="9BC2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6C9455-5312-3E46-FCD8-5A75319E1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6"/>
    </mc:Choice>
    <mc:Fallback>
      <p:transition spd="slow" advTm="3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0247" y="606867"/>
            <a:ext cx="8139430" cy="457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9775">
              <a:lnSpc>
                <a:spcPct val="100000"/>
              </a:lnSpc>
              <a:spcBef>
                <a:spcPts val="95"/>
              </a:spcBef>
            </a:pPr>
            <a:r>
              <a:rPr sz="2800" b="1" spc="20" dirty="0">
                <a:latin typeface="Times New Roman"/>
                <a:cs typeface="Times New Roman"/>
              </a:rPr>
              <a:t>Enhancing</a:t>
            </a:r>
            <a:r>
              <a:rPr sz="2800" b="1" dirty="0">
                <a:latin typeface="Times New Roman"/>
                <a:cs typeface="Times New Roman"/>
              </a:rPr>
              <a:t> </a:t>
            </a:r>
            <a:r>
              <a:rPr sz="2800" b="1" spc="-60" dirty="0">
                <a:latin typeface="Times New Roman"/>
                <a:cs typeface="Times New Roman"/>
              </a:rPr>
              <a:t>Transparency</a:t>
            </a:r>
            <a:r>
              <a:rPr sz="2800" b="1" spc="10" dirty="0">
                <a:latin typeface="Times New Roman"/>
                <a:cs typeface="Times New Roman"/>
              </a:rPr>
              <a:t> </a:t>
            </a:r>
            <a:r>
              <a:rPr sz="2800" b="1" spc="15" dirty="0">
                <a:latin typeface="Times New Roman"/>
                <a:cs typeface="Times New Roman"/>
              </a:rPr>
              <a:t>on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85" dirty="0">
                <a:latin typeface="Times New Roman"/>
                <a:cs typeface="Times New Roman"/>
              </a:rPr>
              <a:t>FFS: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35" dirty="0">
                <a:latin typeface="Times New Roman"/>
                <a:cs typeface="Times New Roman"/>
              </a:rPr>
              <a:t>reporting</a:t>
            </a:r>
            <a:r>
              <a:rPr sz="2800" b="1" spc="10" dirty="0">
                <a:latin typeface="Times New Roman"/>
                <a:cs typeface="Times New Roman"/>
              </a:rPr>
              <a:t> tools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25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Clr>
                <a:srgbClr val="16406C"/>
              </a:buClr>
              <a:buFont typeface="Wingdings"/>
              <a:buChar char=""/>
              <a:tabLst>
                <a:tab pos="583565" algn="l"/>
                <a:tab pos="584200" algn="l"/>
                <a:tab pos="3106420" algn="l"/>
              </a:tabLst>
            </a:pP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75" dirty="0">
                <a:latin typeface="Times New Roman"/>
                <a:cs typeface="Times New Roman"/>
              </a:rPr>
              <a:t>Catalogue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	</a:t>
            </a:r>
            <a:r>
              <a:rPr sz="2800" dirty="0">
                <a:latin typeface="Times New Roman"/>
                <a:cs typeface="Times New Roman"/>
              </a:rPr>
              <a:t>EHS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and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EFS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in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Italy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6406C"/>
              </a:buClr>
              <a:buFont typeface="Wingdings"/>
              <a:buChar char=""/>
            </a:pPr>
            <a:endParaRPr sz="405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spcBef>
                <a:spcPts val="5"/>
              </a:spcBef>
              <a:buClr>
                <a:srgbClr val="16406C"/>
              </a:buClr>
              <a:buFont typeface="Wingdings"/>
              <a:buChar char=""/>
              <a:tabLst>
                <a:tab pos="583565" algn="l"/>
                <a:tab pos="584200" algn="l"/>
              </a:tabLst>
            </a:pP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G20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Peer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30" dirty="0">
                <a:latin typeface="Times New Roman"/>
                <a:cs typeface="Times New Roman"/>
              </a:rPr>
              <a:t>Review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25" dirty="0">
                <a:latin typeface="Times New Roman"/>
                <a:cs typeface="Times New Roman"/>
              </a:rPr>
              <a:t>on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95" dirty="0">
                <a:latin typeface="Times New Roman"/>
                <a:cs typeface="Times New Roman"/>
              </a:rPr>
              <a:t>FFS: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Italy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and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Indonesia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6406C"/>
              </a:buClr>
              <a:buFont typeface="Wingdings"/>
              <a:buChar char=""/>
            </a:pPr>
            <a:endParaRPr sz="405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Clr>
                <a:srgbClr val="16406C"/>
              </a:buClr>
              <a:buFont typeface="Wingdings"/>
              <a:buChar char=""/>
              <a:tabLst>
                <a:tab pos="583565" algn="l"/>
                <a:tab pos="584200" algn="l"/>
              </a:tabLst>
            </a:pP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pilot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test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25" dirty="0">
                <a:latin typeface="Times New Roman"/>
                <a:cs typeface="Times New Roman"/>
              </a:rPr>
              <a:t>on</a:t>
            </a:r>
            <a:r>
              <a:rPr sz="2800" spc="-5" dirty="0">
                <a:latin typeface="Times New Roman"/>
                <a:cs typeface="Times New Roman"/>
              </a:rPr>
              <a:t> the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indicator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SDG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5" dirty="0">
                <a:latin typeface="Times New Roman"/>
                <a:cs typeface="Times New Roman"/>
              </a:rPr>
              <a:t>12.c.1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6406C"/>
              </a:buClr>
              <a:buFont typeface="Wingdings"/>
              <a:buChar char=""/>
            </a:pPr>
            <a:endParaRPr sz="405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Clr>
                <a:srgbClr val="16406C"/>
              </a:buClr>
              <a:buFont typeface="Wingdings"/>
              <a:buChar char=""/>
              <a:tabLst>
                <a:tab pos="583565" algn="l"/>
                <a:tab pos="584200" algn="l"/>
              </a:tabLst>
            </a:pPr>
            <a:r>
              <a:rPr sz="2800" spc="-65" dirty="0">
                <a:latin typeface="Times New Roman"/>
                <a:cs typeface="Times New Roman"/>
              </a:rPr>
              <a:t>Looking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30" dirty="0">
                <a:latin typeface="Times New Roman"/>
                <a:cs typeface="Times New Roman"/>
              </a:rPr>
              <a:t>to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80" dirty="0">
                <a:latin typeface="Times New Roman"/>
                <a:cs typeface="Times New Roman"/>
              </a:rPr>
              <a:t>specific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65" dirty="0">
                <a:latin typeface="Times New Roman"/>
                <a:cs typeface="Times New Roman"/>
              </a:rPr>
              <a:t>subsidies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90" dirty="0">
                <a:latin typeface="Times New Roman"/>
                <a:cs typeface="Times New Roman"/>
              </a:rPr>
              <a:t>as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potential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case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studies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5F3559-98D5-9721-6271-D59E90576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37"/>
    </mc:Choice>
    <mc:Fallback>
      <p:transition spd="slow" advTm="7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7421" y="606867"/>
            <a:ext cx="6575425" cy="1350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90520" marR="5080" indent="-278765">
              <a:lnSpc>
                <a:spcPct val="100000"/>
              </a:lnSpc>
              <a:spcBef>
                <a:spcPts val="95"/>
              </a:spcBef>
              <a:tabLst>
                <a:tab pos="4478655" algn="l"/>
                <a:tab pos="4961255" algn="l"/>
              </a:tabLst>
            </a:pPr>
            <a:r>
              <a:rPr sz="2800" b="1" spc="40" dirty="0">
                <a:latin typeface="Times New Roman"/>
                <a:cs typeface="Times New Roman"/>
              </a:rPr>
              <a:t>The</a:t>
            </a:r>
            <a:r>
              <a:rPr sz="2800" b="1" spc="20" dirty="0">
                <a:latin typeface="Times New Roman"/>
                <a:cs typeface="Times New Roman"/>
              </a:rPr>
              <a:t> </a:t>
            </a:r>
            <a:r>
              <a:rPr sz="2800" b="1" spc="10" dirty="0">
                <a:latin typeface="Times New Roman"/>
                <a:cs typeface="Times New Roman"/>
              </a:rPr>
              <a:t>goal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Times New Roman"/>
                <a:cs typeface="Times New Roman"/>
              </a:rPr>
              <a:t>of	</a:t>
            </a:r>
            <a:r>
              <a:rPr sz="2800" b="1" spc="-5" dirty="0">
                <a:latin typeface="Times New Roman"/>
                <a:cs typeface="Times New Roman"/>
              </a:rPr>
              <a:t>the</a:t>
            </a:r>
            <a:r>
              <a:rPr sz="2800" b="1" spc="-50" dirty="0">
                <a:latin typeface="Times New Roman"/>
                <a:cs typeface="Times New Roman"/>
              </a:rPr>
              <a:t> </a:t>
            </a:r>
            <a:r>
              <a:rPr sz="2800" b="1" spc="-25" dirty="0">
                <a:latin typeface="Times New Roman"/>
                <a:cs typeface="Times New Roman"/>
              </a:rPr>
              <a:t>Catalogue </a:t>
            </a:r>
            <a:r>
              <a:rPr sz="2800" b="1" spc="-685" dirty="0">
                <a:latin typeface="Times New Roman"/>
                <a:cs typeface="Times New Roman"/>
              </a:rPr>
              <a:t> </a:t>
            </a:r>
            <a:r>
              <a:rPr sz="2800" b="1" spc="10" dirty="0">
                <a:latin typeface="Times New Roman"/>
                <a:cs typeface="Times New Roman"/>
              </a:rPr>
              <a:t>Definition</a:t>
            </a:r>
            <a:r>
              <a:rPr sz="2800" b="1" spc="30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Times New Roman"/>
                <a:cs typeface="Times New Roman"/>
              </a:rPr>
              <a:t>of	</a:t>
            </a:r>
            <a:r>
              <a:rPr sz="2800" b="1" spc="-65" dirty="0">
                <a:latin typeface="Times New Roman"/>
                <a:cs typeface="Times New Roman"/>
              </a:rPr>
              <a:t>a</a:t>
            </a:r>
            <a:r>
              <a:rPr sz="2800" b="1" spc="-3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subsidy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355"/>
              </a:spcBef>
              <a:buClr>
                <a:srgbClr val="16406C"/>
              </a:buClr>
              <a:buFont typeface="Wingdings"/>
              <a:buChar char=""/>
              <a:tabLst>
                <a:tab pos="469265" algn="l"/>
                <a:tab pos="469900" algn="l"/>
                <a:tab pos="1263650" algn="l"/>
                <a:tab pos="2865120" algn="l"/>
                <a:tab pos="3317875" algn="l"/>
                <a:tab pos="3705225" algn="l"/>
                <a:tab pos="5314315" algn="l"/>
                <a:tab pos="6129655" algn="l"/>
              </a:tabLst>
            </a:pPr>
            <a:r>
              <a:rPr sz="2800" dirty="0">
                <a:latin typeface="Times New Roman"/>
                <a:cs typeface="Times New Roman"/>
              </a:rPr>
              <a:t>The	</a:t>
            </a:r>
            <a:r>
              <a:rPr sz="2800" spc="-75" dirty="0">
                <a:latin typeface="Times New Roman"/>
                <a:cs typeface="Times New Roman"/>
              </a:rPr>
              <a:t>Catalogue	</a:t>
            </a:r>
            <a:r>
              <a:rPr sz="2800" spc="-105" dirty="0">
                <a:latin typeface="Times New Roman"/>
                <a:cs typeface="Times New Roman"/>
              </a:rPr>
              <a:t>is	</a:t>
            </a:r>
            <a:r>
              <a:rPr sz="2800" spc="-110" dirty="0">
                <a:latin typeface="Times New Roman"/>
                <a:cs typeface="Times New Roman"/>
              </a:rPr>
              <a:t>a	</a:t>
            </a:r>
            <a:r>
              <a:rPr sz="2800" b="1" dirty="0">
                <a:latin typeface="Times New Roman"/>
                <a:cs typeface="Times New Roman"/>
              </a:rPr>
              <a:t>technical	</a:t>
            </a:r>
            <a:r>
              <a:rPr sz="2800" b="1" spc="-5" dirty="0">
                <a:latin typeface="Times New Roman"/>
                <a:cs typeface="Times New Roman"/>
              </a:rPr>
              <a:t>tool	</a:t>
            </a:r>
            <a:r>
              <a:rPr sz="2800" b="1" spc="-55" dirty="0">
                <a:latin typeface="Times New Roman"/>
                <a:cs typeface="Times New Roman"/>
              </a:rPr>
              <a:t>at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7067482" y="1505204"/>
            <a:ext cx="23272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28345" algn="l"/>
                <a:tab pos="2019300" algn="l"/>
              </a:tabLst>
            </a:pPr>
            <a:r>
              <a:rPr sz="2800" b="1" spc="-60" dirty="0">
                <a:latin typeface="Times New Roman"/>
                <a:cs typeface="Times New Roman"/>
              </a:rPr>
              <a:t>t</a:t>
            </a:r>
            <a:r>
              <a:rPr sz="2800" b="1" spc="-15" dirty="0">
                <a:latin typeface="Times New Roman"/>
                <a:cs typeface="Times New Roman"/>
              </a:rPr>
              <a:t>h</a:t>
            </a:r>
            <a:r>
              <a:rPr sz="2800" b="1" spc="65" dirty="0">
                <a:latin typeface="Times New Roman"/>
                <a:cs typeface="Times New Roman"/>
              </a:rPr>
              <a:t>e	</a:t>
            </a:r>
            <a:r>
              <a:rPr sz="2800" b="1" spc="-55" dirty="0">
                <a:latin typeface="Times New Roman"/>
                <a:cs typeface="Times New Roman"/>
              </a:rPr>
              <a:t>se</a:t>
            </a:r>
            <a:r>
              <a:rPr sz="2800" b="1" spc="80" dirty="0">
                <a:latin typeface="Times New Roman"/>
                <a:cs typeface="Times New Roman"/>
              </a:rPr>
              <a:t>r</a:t>
            </a:r>
            <a:r>
              <a:rPr sz="2800" b="1" spc="-120" dirty="0">
                <a:latin typeface="Times New Roman"/>
                <a:cs typeface="Times New Roman"/>
              </a:rPr>
              <a:t>v</a:t>
            </a:r>
            <a:r>
              <a:rPr sz="2800" b="1" spc="10" dirty="0">
                <a:latin typeface="Times New Roman"/>
                <a:cs typeface="Times New Roman"/>
              </a:rPr>
              <a:t>i</a:t>
            </a:r>
            <a:r>
              <a:rPr sz="2800" b="1" spc="60" dirty="0">
                <a:latin typeface="Times New Roman"/>
                <a:cs typeface="Times New Roman"/>
              </a:rPr>
              <a:t>c</a:t>
            </a:r>
            <a:r>
              <a:rPr sz="2800" b="1" spc="65" dirty="0">
                <a:latin typeface="Times New Roman"/>
                <a:cs typeface="Times New Roman"/>
              </a:rPr>
              <a:t>e</a:t>
            </a:r>
            <a:r>
              <a:rPr sz="2800" b="1" dirty="0">
                <a:latin typeface="Times New Roman"/>
                <a:cs typeface="Times New Roman"/>
              </a:rPr>
              <a:t>	</a:t>
            </a:r>
            <a:r>
              <a:rPr sz="2800" b="1" spc="-15" dirty="0">
                <a:latin typeface="Times New Roman"/>
                <a:cs typeface="Times New Roman"/>
              </a:rPr>
              <a:t>of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7421" y="1932024"/>
            <a:ext cx="9023985" cy="4377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8630" marR="5715" indent="635" algn="just">
              <a:lnSpc>
                <a:spcPct val="100000"/>
              </a:lnSpc>
              <a:spcBef>
                <a:spcPts val="95"/>
              </a:spcBef>
            </a:pPr>
            <a:r>
              <a:rPr sz="2800" b="1" spc="-40" dirty="0">
                <a:latin typeface="Times New Roman"/>
                <a:cs typeface="Times New Roman"/>
              </a:rPr>
              <a:t>Parliament, Government </a:t>
            </a:r>
            <a:r>
              <a:rPr sz="2800" b="1" spc="-30" dirty="0">
                <a:latin typeface="Times New Roman"/>
                <a:cs typeface="Times New Roman"/>
              </a:rPr>
              <a:t>and </a:t>
            </a:r>
            <a:r>
              <a:rPr sz="2800" b="1" spc="-5" dirty="0">
                <a:latin typeface="Times New Roman"/>
                <a:cs typeface="Times New Roman"/>
              </a:rPr>
              <a:t>the </a:t>
            </a:r>
            <a:r>
              <a:rPr sz="2800" b="1" spc="15" dirty="0">
                <a:latin typeface="Times New Roman"/>
                <a:cs typeface="Times New Roman"/>
              </a:rPr>
              <a:t>scientific </a:t>
            </a:r>
            <a:r>
              <a:rPr sz="2800" b="1" spc="-15" dirty="0">
                <a:latin typeface="Times New Roman"/>
                <a:cs typeface="Times New Roman"/>
              </a:rPr>
              <a:t>community</a:t>
            </a:r>
            <a:r>
              <a:rPr sz="2800" spc="-15" dirty="0">
                <a:latin typeface="Times New Roman"/>
                <a:cs typeface="Times New Roman"/>
              </a:rPr>
              <a:t>; </a:t>
            </a:r>
            <a:r>
              <a:rPr sz="2800" spc="-55" dirty="0">
                <a:latin typeface="Times New Roman"/>
                <a:cs typeface="Times New Roman"/>
              </a:rPr>
              <a:t>it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attempts </a:t>
            </a:r>
            <a:r>
              <a:rPr sz="2800" spc="20" dirty="0">
                <a:latin typeface="Times New Roman"/>
                <a:cs typeface="Times New Roman"/>
              </a:rPr>
              <a:t>to </a:t>
            </a:r>
            <a:r>
              <a:rPr sz="2800" spc="15" dirty="0">
                <a:latin typeface="Times New Roman"/>
                <a:cs typeface="Times New Roman"/>
              </a:rPr>
              <a:t>report </a:t>
            </a:r>
            <a:r>
              <a:rPr sz="2800" spc="-135" dirty="0">
                <a:latin typeface="Times New Roman"/>
                <a:cs typeface="Times New Roman"/>
              </a:rPr>
              <a:t>all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spc="-20" dirty="0">
                <a:latin typeface="Times New Roman"/>
                <a:cs typeface="Times New Roman"/>
              </a:rPr>
              <a:t>information </a:t>
            </a:r>
            <a:r>
              <a:rPr sz="2800" spc="-55" dirty="0">
                <a:latin typeface="Times New Roman"/>
                <a:cs typeface="Times New Roman"/>
              </a:rPr>
              <a:t>made </a:t>
            </a:r>
            <a:r>
              <a:rPr sz="2800" spc="-114" dirty="0">
                <a:latin typeface="Times New Roman"/>
                <a:cs typeface="Times New Roman"/>
              </a:rPr>
              <a:t>available </a:t>
            </a:r>
            <a:r>
              <a:rPr sz="2800" spc="-30" dirty="0">
                <a:latin typeface="Times New Roman"/>
                <a:cs typeface="Times New Roman"/>
              </a:rPr>
              <a:t>and </a:t>
            </a:r>
            <a:r>
              <a:rPr sz="2800" spc="-1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possible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and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80" dirty="0">
                <a:latin typeface="Times New Roman"/>
                <a:cs typeface="Times New Roman"/>
              </a:rPr>
              <a:t>legitimate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70" dirty="0">
                <a:latin typeface="Times New Roman"/>
                <a:cs typeface="Times New Roman"/>
              </a:rPr>
              <a:t>various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70" dirty="0">
                <a:latin typeface="Times New Roman"/>
                <a:cs typeface="Times New Roman"/>
              </a:rPr>
              <a:t>evaluations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experts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and 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public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65" dirty="0">
                <a:latin typeface="Times New Roman"/>
                <a:cs typeface="Times New Roman"/>
              </a:rPr>
              <a:t>bodies.</a:t>
            </a:r>
            <a:r>
              <a:rPr sz="2800" spc="5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80" dirty="0">
                <a:latin typeface="Times New Roman"/>
                <a:cs typeface="Times New Roman"/>
              </a:rPr>
              <a:t>final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70" dirty="0">
                <a:latin typeface="Times New Roman"/>
                <a:cs typeface="Times New Roman"/>
              </a:rPr>
              <a:t>evaluations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expressed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in</a:t>
            </a:r>
            <a:r>
              <a:rPr sz="2800" spc="5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75" dirty="0">
                <a:latin typeface="Times New Roman"/>
                <a:cs typeface="Times New Roman"/>
              </a:rPr>
              <a:t>Catalogue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remain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65" dirty="0">
                <a:latin typeface="Times New Roman"/>
                <a:cs typeface="Times New Roman"/>
              </a:rPr>
              <a:t>responsibility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75" dirty="0">
                <a:latin typeface="Times New Roman"/>
                <a:cs typeface="Times New Roman"/>
              </a:rPr>
              <a:t>Ministry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for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70" dirty="0">
                <a:latin typeface="Times New Roman"/>
                <a:cs typeface="Times New Roman"/>
              </a:rPr>
              <a:t>Ecological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Transition.</a:t>
            </a:r>
            <a:endParaRPr sz="2800">
              <a:latin typeface="Times New Roman"/>
              <a:cs typeface="Times New Roman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670"/>
              </a:spcBef>
              <a:buClr>
                <a:srgbClr val="16406C"/>
              </a:buClr>
              <a:buFont typeface="Wingdings"/>
              <a:buChar char=""/>
              <a:tabLst>
                <a:tab pos="469900" algn="l"/>
              </a:tabLst>
            </a:pP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45" dirty="0">
                <a:latin typeface="Times New Roman"/>
                <a:cs typeface="Times New Roman"/>
              </a:rPr>
              <a:t>definition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spc="-110" dirty="0">
                <a:latin typeface="Times New Roman"/>
                <a:cs typeface="Times New Roman"/>
              </a:rPr>
              <a:t>a </a:t>
            </a:r>
            <a:r>
              <a:rPr sz="2800" spc="-105" dirty="0">
                <a:latin typeface="Times New Roman"/>
                <a:cs typeface="Times New Roman"/>
              </a:rPr>
              <a:t>subsidy, </a:t>
            </a:r>
            <a:r>
              <a:rPr sz="2800" spc="-90" dirty="0">
                <a:latin typeface="Times New Roman"/>
                <a:cs typeface="Times New Roman"/>
              </a:rPr>
              <a:t>as </a:t>
            </a:r>
            <a:r>
              <a:rPr sz="2800" spc="-40" dirty="0">
                <a:latin typeface="Times New Roman"/>
                <a:cs typeface="Times New Roman"/>
              </a:rPr>
              <a:t>provided </a:t>
            </a:r>
            <a:r>
              <a:rPr sz="2800" spc="-125" dirty="0">
                <a:latin typeface="Times New Roman"/>
                <a:cs typeface="Times New Roman"/>
              </a:rPr>
              <a:t>by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spc="-150" dirty="0">
                <a:latin typeface="Times New Roman"/>
                <a:cs typeface="Times New Roman"/>
              </a:rPr>
              <a:t>law </a:t>
            </a:r>
            <a:r>
              <a:rPr sz="2800" spc="-50" dirty="0">
                <a:latin typeface="Times New Roman"/>
                <a:cs typeface="Times New Roman"/>
              </a:rPr>
              <a:t>mandating 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spc="-85" dirty="0">
                <a:latin typeface="Times New Roman"/>
                <a:cs typeface="Times New Roman"/>
              </a:rPr>
              <a:t>Catalogue,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110" dirty="0">
                <a:latin typeface="Times New Roman"/>
                <a:cs typeface="Times New Roman"/>
              </a:rPr>
              <a:t>is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spc="-100" dirty="0">
                <a:latin typeface="Times New Roman"/>
                <a:cs typeface="Times New Roman"/>
              </a:rPr>
              <a:t>wide,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75" dirty="0">
                <a:latin typeface="Times New Roman"/>
                <a:cs typeface="Times New Roman"/>
              </a:rPr>
              <a:t>including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incentives, </a:t>
            </a:r>
            <a:r>
              <a:rPr sz="2800" b="1" spc="5" dirty="0">
                <a:latin typeface="Times New Roman"/>
                <a:cs typeface="Times New Roman"/>
              </a:rPr>
              <a:t>benefits, </a:t>
            </a:r>
            <a:r>
              <a:rPr sz="2800" b="1" spc="-45" dirty="0">
                <a:latin typeface="Times New Roman"/>
                <a:cs typeface="Times New Roman"/>
              </a:rPr>
              <a:t>tax 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spc="15" dirty="0">
                <a:latin typeface="Times New Roman"/>
                <a:cs typeface="Times New Roman"/>
              </a:rPr>
              <a:t>exemptions</a:t>
            </a:r>
            <a:r>
              <a:rPr sz="2800" b="1" spc="20" dirty="0">
                <a:latin typeface="Times New Roman"/>
                <a:cs typeface="Times New Roman"/>
              </a:rPr>
              <a:t> </a:t>
            </a:r>
            <a:r>
              <a:rPr sz="2800" b="1" spc="-30" dirty="0">
                <a:latin typeface="Times New Roman"/>
                <a:cs typeface="Times New Roman"/>
              </a:rPr>
              <a:t>and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Times New Roman"/>
                <a:cs typeface="Times New Roman"/>
              </a:rPr>
              <a:t>credits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15" dirty="0">
                <a:latin typeface="Times New Roman"/>
                <a:cs typeface="Times New Roman"/>
              </a:rPr>
              <a:t>concerning</a:t>
            </a:r>
            <a:r>
              <a:rPr sz="2800" b="1" spc="2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taxes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related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20" dirty="0">
                <a:latin typeface="Times New Roman"/>
                <a:cs typeface="Times New Roman"/>
              </a:rPr>
              <a:t>to 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environmental</a:t>
            </a:r>
            <a:r>
              <a:rPr sz="2800" spc="-25" dirty="0">
                <a:latin typeface="Times New Roman"/>
                <a:cs typeface="Times New Roman"/>
              </a:rPr>
              <a:t> protection.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C54365-E564-8969-D550-E46A69D39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28"/>
    </mc:Choice>
    <mc:Fallback>
      <p:transition spd="slow" advTm="7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85357" y="7458045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61352" y="606867"/>
            <a:ext cx="350710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81530" algn="l"/>
              </a:tabLst>
            </a:pPr>
            <a:r>
              <a:rPr spc="10" dirty="0"/>
              <a:t>Definition</a:t>
            </a:r>
            <a:r>
              <a:rPr spc="35" dirty="0"/>
              <a:t> </a:t>
            </a:r>
            <a:r>
              <a:rPr spc="-25" dirty="0"/>
              <a:t>of	</a:t>
            </a:r>
            <a:r>
              <a:rPr spc="-65" dirty="0"/>
              <a:t>a</a:t>
            </a:r>
            <a:r>
              <a:rPr spc="-60" dirty="0"/>
              <a:t> </a:t>
            </a:r>
            <a:r>
              <a:rPr dirty="0"/>
              <a:t>subsidy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7579" y="7461093"/>
            <a:ext cx="3832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Times New Roman"/>
                <a:cs typeface="Times New Roman"/>
              </a:rPr>
              <a:t>Source: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The</a:t>
            </a:r>
            <a:r>
              <a:rPr sz="1200" i="1" spc="-5" dirty="0">
                <a:latin typeface="Times New Roman"/>
                <a:cs typeface="Times New Roman"/>
              </a:rPr>
              <a:t> Italian</a:t>
            </a:r>
            <a:r>
              <a:rPr sz="1200" i="1" spc="-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Catalogue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on </a:t>
            </a:r>
            <a:r>
              <a:rPr sz="1200" i="1" spc="-5" dirty="0">
                <a:latin typeface="Times New Roman"/>
                <a:cs typeface="Times New Roman"/>
              </a:rPr>
              <a:t>EHS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EFS </a:t>
            </a:r>
            <a:r>
              <a:rPr sz="1200" i="1" dirty="0">
                <a:latin typeface="Times New Roman"/>
                <a:cs typeface="Times New Roman"/>
              </a:rPr>
              <a:t>– 4th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Edition.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406" y="1086762"/>
            <a:ext cx="1570990" cy="34671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7239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570"/>
              </a:spcBef>
            </a:pPr>
            <a:r>
              <a:rPr sz="1100" b="1" spc="10" dirty="0">
                <a:latin typeface="Times New Roman"/>
                <a:cs typeface="Times New Roman"/>
              </a:rPr>
              <a:t>First</a:t>
            </a:r>
            <a:r>
              <a:rPr sz="1100" b="1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level</a:t>
            </a:r>
            <a:r>
              <a:rPr sz="1100" b="1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classification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2354" y="1086762"/>
            <a:ext cx="5127625" cy="34671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723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70"/>
              </a:spcBef>
            </a:pPr>
            <a:r>
              <a:rPr sz="1100" b="1" spc="10" dirty="0">
                <a:latin typeface="Times New Roman"/>
                <a:cs typeface="Times New Roman"/>
              </a:rPr>
              <a:t>Second</a:t>
            </a:r>
            <a:r>
              <a:rPr sz="1100" b="1" spc="5" dirty="0">
                <a:latin typeface="Times New Roman"/>
                <a:cs typeface="Times New Roman"/>
              </a:rPr>
              <a:t> level</a:t>
            </a:r>
            <a:r>
              <a:rPr sz="1100" b="1" spc="1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classification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(case </a:t>
            </a:r>
            <a:r>
              <a:rPr sz="1100" b="1" spc="5" dirty="0">
                <a:latin typeface="Times New Roman"/>
                <a:cs typeface="Times New Roman"/>
              </a:rPr>
              <a:t>studies)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77194" y="1086762"/>
            <a:ext cx="2186940" cy="346710"/>
          </a:xfrm>
          <a:prstGeom prst="rect">
            <a:avLst/>
          </a:prstGeom>
          <a:solidFill>
            <a:srgbClr val="B8CDE4"/>
          </a:solidFill>
        </p:spPr>
        <p:txBody>
          <a:bodyPr vert="horz" wrap="square" lIns="0" tIns="7239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570"/>
              </a:spcBef>
            </a:pPr>
            <a:r>
              <a:rPr sz="1100" b="1" spc="15" dirty="0">
                <a:latin typeface="Times New Roman"/>
                <a:cs typeface="Times New Roman"/>
              </a:rPr>
              <a:t>Who</a:t>
            </a:r>
            <a:r>
              <a:rPr sz="1100" b="1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covers</a:t>
            </a:r>
            <a:r>
              <a:rPr sz="1100" b="1" spc="-10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the</a:t>
            </a:r>
            <a:r>
              <a:rPr sz="1100" b="1" spc="5" dirty="0">
                <a:latin typeface="Times New Roman"/>
                <a:cs typeface="Times New Roman"/>
              </a:rPr>
              <a:t> subsidy</a:t>
            </a:r>
            <a:r>
              <a:rPr sz="1100" b="1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and</a:t>
            </a:r>
            <a:r>
              <a:rPr sz="1100" b="1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how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5404" y="1080515"/>
            <a:ext cx="8898890" cy="353060"/>
            <a:chOff x="565404" y="1080515"/>
            <a:chExt cx="8898890" cy="353060"/>
          </a:xfrm>
        </p:grpSpPr>
        <p:sp>
          <p:nvSpPr>
            <p:cNvPr id="9" name="object 9"/>
            <p:cNvSpPr/>
            <p:nvPr/>
          </p:nvSpPr>
          <p:spPr>
            <a:xfrm>
              <a:off x="565406" y="1080517"/>
              <a:ext cx="1569720" cy="6350"/>
            </a:xfrm>
            <a:custGeom>
              <a:avLst/>
              <a:gdLst/>
              <a:ahLst/>
              <a:cxnLst/>
              <a:rect l="l" t="t" r="r" b="b"/>
              <a:pathLst>
                <a:path w="1569720" h="6350">
                  <a:moveTo>
                    <a:pt x="1569147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1569147" y="0"/>
                  </a:lnTo>
                  <a:lnTo>
                    <a:pt x="1569147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5404" y="1080516"/>
              <a:ext cx="1569720" cy="0"/>
            </a:xfrm>
            <a:custGeom>
              <a:avLst/>
              <a:gdLst/>
              <a:ahLst/>
              <a:cxnLst/>
              <a:rect l="l" t="t" r="r" b="b"/>
              <a:pathLst>
                <a:path w="1569720">
                  <a:moveTo>
                    <a:pt x="0" y="0"/>
                  </a:moveTo>
                  <a:lnTo>
                    <a:pt x="1569152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34555" y="108051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39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6239" y="0"/>
                  </a:lnTo>
                  <a:lnTo>
                    <a:pt x="6239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34556" y="108051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0"/>
                  </a:moveTo>
                  <a:lnTo>
                    <a:pt x="6239" y="0"/>
                  </a:lnTo>
                </a:path>
                <a:path w="6350" h="6350">
                  <a:moveTo>
                    <a:pt x="0" y="0"/>
                  </a:moveTo>
                  <a:lnTo>
                    <a:pt x="0" y="6246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40795" y="1080517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40795" y="1080516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69398" y="108051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37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6237" y="0"/>
                  </a:lnTo>
                  <a:lnTo>
                    <a:pt x="6237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69397" y="108051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0"/>
                  </a:moveTo>
                  <a:lnTo>
                    <a:pt x="6239" y="0"/>
                  </a:lnTo>
                </a:path>
                <a:path w="6350" h="6350">
                  <a:moveTo>
                    <a:pt x="0" y="0"/>
                  </a:moveTo>
                  <a:lnTo>
                    <a:pt x="0" y="6246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75636" y="1080515"/>
              <a:ext cx="2188845" cy="6350"/>
            </a:xfrm>
            <a:custGeom>
              <a:avLst/>
              <a:gdLst/>
              <a:ahLst/>
              <a:cxnLst/>
              <a:rect l="l" t="t" r="r" b="b"/>
              <a:pathLst>
                <a:path w="2188845" h="6350">
                  <a:moveTo>
                    <a:pt x="2188404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2188404" y="0"/>
                  </a:lnTo>
                  <a:lnTo>
                    <a:pt x="2188404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75636" y="1080516"/>
              <a:ext cx="2188845" cy="0"/>
            </a:xfrm>
            <a:custGeom>
              <a:avLst/>
              <a:gdLst/>
              <a:ahLst/>
              <a:cxnLst/>
              <a:rect l="l" t="t" r="r" b="b"/>
              <a:pathLst>
                <a:path w="2188845">
                  <a:moveTo>
                    <a:pt x="0" y="0"/>
                  </a:moveTo>
                  <a:lnTo>
                    <a:pt x="2188403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4556" y="1086764"/>
              <a:ext cx="6239" cy="3435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34556" y="143190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23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9397" y="1086764"/>
              <a:ext cx="6239" cy="3435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269397" y="143190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23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99498" y="1758103"/>
            <a:ext cx="99314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spc="10" dirty="0">
                <a:latin typeface="Times New Roman"/>
                <a:cs typeface="Times New Roman"/>
              </a:rPr>
              <a:t>Direct</a:t>
            </a:r>
            <a:r>
              <a:rPr sz="1100" b="1" spc="-60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subsidies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71769" y="1437947"/>
            <a:ext cx="317627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5" dirty="0">
                <a:latin typeface="Times New Roman"/>
                <a:cs typeface="Times New Roman"/>
              </a:rPr>
              <a:t>Direct transfers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public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resources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to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economic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agents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06612" y="1562886"/>
            <a:ext cx="1999614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10" dirty="0">
                <a:latin typeface="Times New Roman"/>
                <a:cs typeface="Times New Roman"/>
              </a:rPr>
              <a:t>Public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bodies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(public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expenditure)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65404" y="1433466"/>
            <a:ext cx="8898890" cy="253365"/>
            <a:chOff x="565404" y="1433466"/>
            <a:chExt cx="8898890" cy="253365"/>
          </a:xfrm>
        </p:grpSpPr>
        <p:sp>
          <p:nvSpPr>
            <p:cNvPr id="27" name="object 27"/>
            <p:cNvSpPr/>
            <p:nvPr/>
          </p:nvSpPr>
          <p:spPr>
            <a:xfrm>
              <a:off x="565406" y="1433466"/>
              <a:ext cx="1569720" cy="6350"/>
            </a:xfrm>
            <a:custGeom>
              <a:avLst/>
              <a:gdLst/>
              <a:ahLst/>
              <a:cxnLst/>
              <a:rect l="l" t="t" r="r" b="b"/>
              <a:pathLst>
                <a:path w="1569720" h="6350">
                  <a:moveTo>
                    <a:pt x="1569147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1569147" y="0"/>
                  </a:lnTo>
                  <a:lnTo>
                    <a:pt x="1569147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5404" y="1433467"/>
              <a:ext cx="1569720" cy="0"/>
            </a:xfrm>
            <a:custGeom>
              <a:avLst/>
              <a:gdLst/>
              <a:ahLst/>
              <a:cxnLst/>
              <a:rect l="l" t="t" r="r" b="b"/>
              <a:pathLst>
                <a:path w="1569720">
                  <a:moveTo>
                    <a:pt x="0" y="0"/>
                  </a:moveTo>
                  <a:lnTo>
                    <a:pt x="1569152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4556" y="1433467"/>
              <a:ext cx="6239" cy="6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140795" y="1433466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40795" y="1433467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69397" y="1433467"/>
              <a:ext cx="6239" cy="624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275636" y="1433466"/>
              <a:ext cx="2188845" cy="6350"/>
            </a:xfrm>
            <a:custGeom>
              <a:avLst/>
              <a:gdLst/>
              <a:ahLst/>
              <a:cxnLst/>
              <a:rect l="l" t="t" r="r" b="b"/>
              <a:pathLst>
                <a:path w="2188845" h="6350">
                  <a:moveTo>
                    <a:pt x="2188404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2188404" y="0"/>
                  </a:lnTo>
                  <a:lnTo>
                    <a:pt x="2188404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275636" y="1433467"/>
              <a:ext cx="2188845" cy="0"/>
            </a:xfrm>
            <a:custGeom>
              <a:avLst/>
              <a:gdLst/>
              <a:ahLst/>
              <a:cxnLst/>
              <a:rect l="l" t="t" r="r" b="b"/>
              <a:pathLst>
                <a:path w="2188845">
                  <a:moveTo>
                    <a:pt x="0" y="0"/>
                  </a:moveTo>
                  <a:lnTo>
                    <a:pt x="2188403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4556" y="1439714"/>
              <a:ext cx="6239" cy="24675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397" y="1439714"/>
              <a:ext cx="6239" cy="24050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2171769" y="1686262"/>
            <a:ext cx="312293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10" dirty="0">
                <a:latin typeface="Times New Roman"/>
                <a:cs typeface="Times New Roman"/>
              </a:rPr>
              <a:t>Potential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transfer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public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resources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economic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agents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134556" y="1680220"/>
            <a:ext cx="5141595" cy="253365"/>
            <a:chOff x="2134556" y="1680220"/>
            <a:chExt cx="5141595" cy="253365"/>
          </a:xfrm>
        </p:grpSpPr>
        <p:sp>
          <p:nvSpPr>
            <p:cNvPr id="39" name="object 39"/>
            <p:cNvSpPr/>
            <p:nvPr/>
          </p:nvSpPr>
          <p:spPr>
            <a:xfrm>
              <a:off x="2140795" y="1680220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40795" y="1680221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34556" y="1686468"/>
              <a:ext cx="6239" cy="24675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9398" y="1680221"/>
              <a:ext cx="6239" cy="253000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2171769" y="2001732"/>
            <a:ext cx="421513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5" dirty="0">
                <a:latin typeface="Times New Roman"/>
                <a:cs typeface="Times New Roman"/>
              </a:rPr>
              <a:t>Direct transfers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5" dirty="0">
                <a:latin typeface="Times New Roman"/>
                <a:cs typeface="Times New Roman"/>
              </a:rPr>
              <a:t> resources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withdrawn</a:t>
            </a:r>
            <a:r>
              <a:rPr sz="1100" spc="5" dirty="0">
                <a:latin typeface="Times New Roman"/>
                <a:cs typeface="Times New Roman"/>
              </a:rPr>
              <a:t> through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tariffs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on </a:t>
            </a:r>
            <a:r>
              <a:rPr sz="1100" spc="10" dirty="0">
                <a:latin typeface="Times New Roman"/>
                <a:cs typeface="Times New Roman"/>
              </a:rPr>
              <a:t>public</a:t>
            </a:r>
            <a:r>
              <a:rPr sz="1100" spc="5" dirty="0">
                <a:latin typeface="Times New Roman"/>
                <a:cs typeface="Times New Roman"/>
              </a:rPr>
              <a:t> services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306612" y="1891473"/>
            <a:ext cx="2095500" cy="403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95"/>
              </a:spcBef>
            </a:pPr>
            <a:r>
              <a:rPr sz="1100" spc="10" dirty="0">
                <a:latin typeface="Times New Roman"/>
                <a:cs typeface="Times New Roman"/>
              </a:rPr>
              <a:t>Public </a:t>
            </a:r>
            <a:r>
              <a:rPr sz="1100" spc="5" dirty="0">
                <a:latin typeface="Times New Roman"/>
                <a:cs typeface="Times New Roman"/>
              </a:rPr>
              <a:t>service users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(e.g. electricity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bills)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134556" y="1926974"/>
            <a:ext cx="7329805" cy="392430"/>
            <a:chOff x="2134556" y="1926974"/>
            <a:chExt cx="7329805" cy="392430"/>
          </a:xfrm>
        </p:grpSpPr>
        <p:sp>
          <p:nvSpPr>
            <p:cNvPr id="46" name="object 46"/>
            <p:cNvSpPr/>
            <p:nvPr/>
          </p:nvSpPr>
          <p:spPr>
            <a:xfrm>
              <a:off x="2140795" y="1926975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140795" y="1926974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275635" y="1926974"/>
              <a:ext cx="2188845" cy="6350"/>
            </a:xfrm>
            <a:custGeom>
              <a:avLst/>
              <a:gdLst/>
              <a:ahLst/>
              <a:cxnLst/>
              <a:rect l="l" t="t" r="r" b="b"/>
              <a:pathLst>
                <a:path w="2188845" h="6350">
                  <a:moveTo>
                    <a:pt x="2188404" y="6248"/>
                  </a:moveTo>
                  <a:lnTo>
                    <a:pt x="0" y="6248"/>
                  </a:lnTo>
                  <a:lnTo>
                    <a:pt x="0" y="0"/>
                  </a:lnTo>
                  <a:lnTo>
                    <a:pt x="2188404" y="0"/>
                  </a:lnTo>
                  <a:lnTo>
                    <a:pt x="2188404" y="62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75636" y="1926974"/>
              <a:ext cx="2188845" cy="0"/>
            </a:xfrm>
            <a:custGeom>
              <a:avLst/>
              <a:gdLst/>
              <a:ahLst/>
              <a:cxnLst/>
              <a:rect l="l" t="t" r="r" b="b"/>
              <a:pathLst>
                <a:path w="2188845">
                  <a:moveTo>
                    <a:pt x="0" y="0"/>
                  </a:moveTo>
                  <a:lnTo>
                    <a:pt x="2188403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34556" y="1933221"/>
              <a:ext cx="6239" cy="38574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9398" y="1933221"/>
              <a:ext cx="6239" cy="385747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599498" y="3569711"/>
            <a:ext cx="110299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spc="10" dirty="0">
                <a:latin typeface="Times New Roman"/>
                <a:cs typeface="Times New Roman"/>
              </a:rPr>
              <a:t>Indirect</a:t>
            </a:r>
            <a:r>
              <a:rPr sz="1100" b="1" spc="-45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subsidies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71769" y="2319387"/>
            <a:ext cx="5031740" cy="2675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8740">
              <a:lnSpc>
                <a:spcPct val="112700"/>
              </a:lnSpc>
              <a:spcBef>
                <a:spcPts val="95"/>
              </a:spcBef>
            </a:pPr>
            <a:r>
              <a:rPr sz="1100" spc="15" dirty="0">
                <a:latin typeface="Times New Roman"/>
                <a:cs typeface="Times New Roman"/>
              </a:rPr>
              <a:t>Tax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expenditures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(any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form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exemption,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exclusion,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reduction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tax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base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or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rate</a:t>
            </a:r>
            <a:r>
              <a:rPr sz="1100" spc="5" dirty="0">
                <a:latin typeface="Times New Roman"/>
                <a:cs typeface="Times New Roman"/>
              </a:rPr>
              <a:t> as</a:t>
            </a:r>
            <a:r>
              <a:rPr sz="1100" spc="10" dirty="0">
                <a:latin typeface="Times New Roman"/>
                <a:cs typeface="Times New Roman"/>
              </a:rPr>
              <a:t> a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consequence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current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regulations):</a:t>
            </a:r>
            <a:endParaRPr sz="1100">
              <a:latin typeface="Times New Roman"/>
              <a:cs typeface="Times New Roman"/>
            </a:endParaRPr>
          </a:p>
          <a:p>
            <a:pPr marL="12700" marR="19685">
              <a:lnSpc>
                <a:spcPct val="112700"/>
              </a:lnSpc>
              <a:spcBef>
                <a:spcPts val="10"/>
              </a:spcBef>
              <a:buChar char="-"/>
              <a:tabLst>
                <a:tab pos="93980" algn="l"/>
              </a:tabLst>
            </a:pPr>
            <a:r>
              <a:rPr sz="1100" spc="10" dirty="0">
                <a:latin typeface="Times New Roman"/>
                <a:cs typeface="Times New Roman"/>
              </a:rPr>
              <a:t>Selective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exemptions </a:t>
            </a:r>
            <a:r>
              <a:rPr sz="1100" spc="5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specific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categories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beneficiaries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deviating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from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general 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principles and </a:t>
            </a:r>
            <a:r>
              <a:rPr sz="1100" spc="5" dirty="0">
                <a:latin typeface="Times New Roman"/>
                <a:cs typeface="Times New Roman"/>
              </a:rPr>
              <a:t>obligations, </a:t>
            </a:r>
            <a:r>
              <a:rPr sz="1100" spc="10" dirty="0">
                <a:latin typeface="Times New Roman"/>
                <a:cs typeface="Times New Roman"/>
              </a:rPr>
              <a:t>as provided </a:t>
            </a:r>
            <a:r>
              <a:rPr sz="1100" spc="15" dirty="0">
                <a:latin typeface="Times New Roman"/>
                <a:cs typeface="Times New Roman"/>
              </a:rPr>
              <a:t>by </a:t>
            </a:r>
            <a:r>
              <a:rPr sz="1100" spc="5" dirty="0">
                <a:latin typeface="Times New Roman"/>
                <a:cs typeface="Times New Roman"/>
              </a:rPr>
              <a:t>current regulations (e.g., </a:t>
            </a:r>
            <a:r>
              <a:rPr sz="1100" spc="10" dirty="0">
                <a:latin typeface="Times New Roman"/>
                <a:cs typeface="Times New Roman"/>
              </a:rPr>
              <a:t>exemption </a:t>
            </a:r>
            <a:r>
              <a:rPr sz="1100" spc="5" dirty="0">
                <a:latin typeface="Times New Roman"/>
                <a:cs typeface="Times New Roman"/>
              </a:rPr>
              <a:t>from </a:t>
            </a:r>
            <a:r>
              <a:rPr sz="1100" spc="10" dirty="0">
                <a:latin typeface="Times New Roman"/>
                <a:cs typeface="Times New Roman"/>
              </a:rPr>
              <a:t>tax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rates or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duties)</a:t>
            </a:r>
            <a:endParaRPr sz="1100">
              <a:latin typeface="Times New Roman"/>
              <a:cs typeface="Times New Roman"/>
            </a:endParaRPr>
          </a:p>
          <a:p>
            <a:pPr marL="93345" indent="-81280">
              <a:lnSpc>
                <a:spcPct val="100000"/>
              </a:lnSpc>
              <a:spcBef>
                <a:spcPts val="170"/>
              </a:spcBef>
              <a:buChar char="-"/>
              <a:tabLst>
                <a:tab pos="93980" algn="l"/>
              </a:tabLst>
            </a:pPr>
            <a:r>
              <a:rPr sz="1100" spc="10" dirty="0">
                <a:latin typeface="Times New Roman"/>
                <a:cs typeface="Times New Roman"/>
              </a:rPr>
              <a:t>tax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rate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reductions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(implementation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a reduced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tax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rate);</a:t>
            </a:r>
            <a:endParaRPr sz="1100">
              <a:latin typeface="Times New Roman"/>
              <a:cs typeface="Times New Roman"/>
            </a:endParaRPr>
          </a:p>
          <a:p>
            <a:pPr marL="12700" marR="276225">
              <a:lnSpc>
                <a:spcPts val="1500"/>
              </a:lnSpc>
              <a:spcBef>
                <a:spcPts val="65"/>
              </a:spcBef>
              <a:buChar char="-"/>
              <a:tabLst>
                <a:tab pos="93980" algn="l"/>
              </a:tabLst>
            </a:pPr>
            <a:r>
              <a:rPr sz="1100" spc="10" dirty="0">
                <a:latin typeface="Times New Roman"/>
                <a:cs typeface="Times New Roman"/>
              </a:rPr>
              <a:t>tax base deduction </a:t>
            </a:r>
            <a:r>
              <a:rPr sz="1100" spc="5" dirty="0">
                <a:latin typeface="Times New Roman"/>
                <a:cs typeface="Times New Roman"/>
              </a:rPr>
              <a:t>(e.g., </a:t>
            </a:r>
            <a:r>
              <a:rPr sz="1100" spc="10" dirty="0">
                <a:latin typeface="Times New Roman"/>
                <a:cs typeface="Times New Roman"/>
              </a:rPr>
              <a:t>deduction from total </a:t>
            </a:r>
            <a:r>
              <a:rPr sz="1100" spc="5" dirty="0">
                <a:latin typeface="Times New Roman"/>
                <a:cs typeface="Times New Roman"/>
              </a:rPr>
              <a:t>revenue, reliefs, e.g. royalties oil </a:t>
            </a:r>
            <a:r>
              <a:rPr sz="1100" spc="20" dirty="0">
                <a:latin typeface="Times New Roman"/>
                <a:cs typeface="Times New Roman"/>
              </a:rPr>
              <a:t>&amp;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gas);</a:t>
            </a:r>
            <a:endParaRPr sz="1100">
              <a:latin typeface="Times New Roman"/>
              <a:cs typeface="Times New Roman"/>
            </a:endParaRPr>
          </a:p>
          <a:p>
            <a:pPr marL="93345" indent="-81280">
              <a:lnSpc>
                <a:spcPct val="100000"/>
              </a:lnSpc>
              <a:spcBef>
                <a:spcPts val="90"/>
              </a:spcBef>
              <a:buChar char="-"/>
              <a:tabLst>
                <a:tab pos="93980" algn="l"/>
              </a:tabLst>
            </a:pPr>
            <a:r>
              <a:rPr sz="1100" spc="10" dirty="0">
                <a:latin typeface="Times New Roman"/>
                <a:cs typeface="Times New Roman"/>
              </a:rPr>
              <a:t>reduction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taxation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(deduction,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tax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credit,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substitute taxes);</a:t>
            </a:r>
            <a:endParaRPr sz="1100">
              <a:latin typeface="Times New Roman"/>
              <a:cs typeface="Times New Roman"/>
            </a:endParaRPr>
          </a:p>
          <a:p>
            <a:pPr marL="93345" indent="-81280">
              <a:lnSpc>
                <a:spcPct val="100000"/>
              </a:lnSpc>
              <a:spcBef>
                <a:spcPts val="165"/>
              </a:spcBef>
              <a:buChar char="-"/>
              <a:tabLst>
                <a:tab pos="93980" algn="l"/>
              </a:tabLst>
            </a:pPr>
            <a:r>
              <a:rPr sz="1100" spc="10" dirty="0">
                <a:latin typeface="Times New Roman"/>
                <a:cs typeface="Times New Roman"/>
              </a:rPr>
              <a:t>reimbursement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taxes;</a:t>
            </a:r>
            <a:endParaRPr sz="1100">
              <a:latin typeface="Times New Roman"/>
              <a:cs typeface="Times New Roman"/>
            </a:endParaRPr>
          </a:p>
          <a:p>
            <a:pPr marL="93345" indent="-81280">
              <a:lnSpc>
                <a:spcPct val="100000"/>
              </a:lnSpc>
              <a:spcBef>
                <a:spcPts val="170"/>
              </a:spcBef>
              <a:buChar char="-"/>
              <a:tabLst>
                <a:tab pos="93980" algn="l"/>
              </a:tabLst>
            </a:pPr>
            <a:r>
              <a:rPr sz="1100" spc="10" dirty="0">
                <a:latin typeface="Times New Roman"/>
                <a:cs typeface="Times New Roman"/>
              </a:rPr>
              <a:t>tax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deferrals;</a:t>
            </a:r>
            <a:endParaRPr sz="1100">
              <a:latin typeface="Times New Roman"/>
              <a:cs typeface="Times New Roman"/>
            </a:endParaRPr>
          </a:p>
          <a:p>
            <a:pPr marL="93345" indent="-81280">
              <a:lnSpc>
                <a:spcPct val="100000"/>
              </a:lnSpc>
              <a:spcBef>
                <a:spcPts val="180"/>
              </a:spcBef>
              <a:buChar char="-"/>
              <a:tabLst>
                <a:tab pos="93980" algn="l"/>
              </a:tabLst>
            </a:pPr>
            <a:r>
              <a:rPr sz="1100" spc="-10" dirty="0">
                <a:latin typeface="Times New Roman"/>
                <a:cs typeface="Times New Roman"/>
              </a:rPr>
              <a:t>favourable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tax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regimes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(tax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regimes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alternative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ordinary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ones);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12700"/>
              </a:lnSpc>
              <a:buChar char="-"/>
              <a:tabLst>
                <a:tab pos="93980" algn="l"/>
              </a:tabLst>
            </a:pPr>
            <a:r>
              <a:rPr sz="1100" spc="10" dirty="0">
                <a:latin typeface="Times New Roman"/>
                <a:cs typeface="Times New Roman"/>
              </a:rPr>
              <a:t>implementation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of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a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flat-rate criteria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to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determine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the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tax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base </a:t>
            </a:r>
            <a:r>
              <a:rPr sz="1100" spc="10" dirty="0">
                <a:latin typeface="Times New Roman"/>
                <a:cs typeface="Times New Roman"/>
              </a:rPr>
              <a:t>and</a:t>
            </a:r>
            <a:r>
              <a:rPr sz="1100" spc="5" dirty="0">
                <a:latin typeface="Times New Roman"/>
                <a:cs typeface="Times New Roman"/>
              </a:rPr>
              <a:t> that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can</a:t>
            </a:r>
            <a:r>
              <a:rPr sz="1100" spc="5" dirty="0">
                <a:latin typeface="Times New Roman"/>
                <a:cs typeface="Times New Roman"/>
              </a:rPr>
              <a:t> potentially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bring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to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foregone</a:t>
            </a:r>
            <a:r>
              <a:rPr sz="1100" spc="5" dirty="0">
                <a:latin typeface="Times New Roman"/>
                <a:cs typeface="Times New Roman"/>
              </a:rPr>
              <a:t> revenue (e.g. </a:t>
            </a:r>
            <a:r>
              <a:rPr sz="1100" spc="10" dirty="0">
                <a:latin typeface="Times New Roman"/>
                <a:cs typeface="Times New Roman"/>
              </a:rPr>
              <a:t>fringe </a:t>
            </a:r>
            <a:r>
              <a:rPr sz="1100" spc="5" dirty="0">
                <a:latin typeface="Times New Roman"/>
                <a:cs typeface="Times New Roman"/>
              </a:rPr>
              <a:t>benefit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for</a:t>
            </a:r>
            <a:r>
              <a:rPr sz="1100" spc="10" dirty="0">
                <a:latin typeface="Times New Roman"/>
                <a:cs typeface="Times New Roman"/>
              </a:rPr>
              <a:t> company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cars).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306612" y="3453204"/>
            <a:ext cx="1118870" cy="4070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sz="1100" spc="10" dirty="0">
                <a:latin typeface="Times New Roman"/>
                <a:cs typeface="Times New Roman"/>
              </a:rPr>
              <a:t>Public bodies 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(foregone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revenue)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565404" y="2312722"/>
            <a:ext cx="8898890" cy="2750820"/>
            <a:chOff x="565404" y="2312722"/>
            <a:chExt cx="8898890" cy="2750820"/>
          </a:xfrm>
        </p:grpSpPr>
        <p:sp>
          <p:nvSpPr>
            <p:cNvPr id="56" name="object 56"/>
            <p:cNvSpPr/>
            <p:nvPr/>
          </p:nvSpPr>
          <p:spPr>
            <a:xfrm>
              <a:off x="565406" y="2312722"/>
              <a:ext cx="1569720" cy="6350"/>
            </a:xfrm>
            <a:custGeom>
              <a:avLst/>
              <a:gdLst/>
              <a:ahLst/>
              <a:cxnLst/>
              <a:rect l="l" t="t" r="r" b="b"/>
              <a:pathLst>
                <a:path w="1569720" h="6350">
                  <a:moveTo>
                    <a:pt x="1569147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1569147" y="0"/>
                  </a:lnTo>
                  <a:lnTo>
                    <a:pt x="1569147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65404" y="2312722"/>
              <a:ext cx="1569720" cy="0"/>
            </a:xfrm>
            <a:custGeom>
              <a:avLst/>
              <a:gdLst/>
              <a:ahLst/>
              <a:cxnLst/>
              <a:rect l="l" t="t" r="r" b="b"/>
              <a:pathLst>
                <a:path w="1569720">
                  <a:moveTo>
                    <a:pt x="0" y="0"/>
                  </a:moveTo>
                  <a:lnTo>
                    <a:pt x="1569152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140795" y="2312722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140795" y="2312722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275636" y="2312722"/>
              <a:ext cx="2188845" cy="6350"/>
            </a:xfrm>
            <a:custGeom>
              <a:avLst/>
              <a:gdLst/>
              <a:ahLst/>
              <a:cxnLst/>
              <a:rect l="l" t="t" r="r" b="b"/>
              <a:pathLst>
                <a:path w="2188845" h="6350">
                  <a:moveTo>
                    <a:pt x="2188404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2188404" y="0"/>
                  </a:lnTo>
                  <a:lnTo>
                    <a:pt x="2188404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275636" y="2312722"/>
              <a:ext cx="2188845" cy="0"/>
            </a:xfrm>
            <a:custGeom>
              <a:avLst/>
              <a:gdLst/>
              <a:ahLst/>
              <a:cxnLst/>
              <a:rect l="l" t="t" r="r" b="b"/>
              <a:pathLst>
                <a:path w="2188845">
                  <a:moveTo>
                    <a:pt x="0" y="0"/>
                  </a:moveTo>
                  <a:lnTo>
                    <a:pt x="2188403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34556" y="2318969"/>
              <a:ext cx="6239" cy="274396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69397" y="2318969"/>
              <a:ext cx="6239" cy="2743962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599498" y="5688980"/>
            <a:ext cx="110299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spc="10" dirty="0">
                <a:latin typeface="Times New Roman"/>
                <a:cs typeface="Times New Roman"/>
              </a:rPr>
              <a:t>Indirect</a:t>
            </a:r>
            <a:r>
              <a:rPr sz="1100" b="1" spc="-45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subsidies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171769" y="5096147"/>
            <a:ext cx="5038090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999"/>
              </a:lnSpc>
              <a:spcBef>
                <a:spcPts val="100"/>
              </a:spcBef>
            </a:pPr>
            <a:r>
              <a:rPr sz="1100" spc="5" dirty="0">
                <a:latin typeface="Times New Roman"/>
                <a:cs typeface="Times New Roman"/>
              </a:rPr>
              <a:t>Implicit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subsidies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arising </a:t>
            </a:r>
            <a:r>
              <a:rPr sz="1100" spc="10" dirty="0">
                <a:latin typeface="Times New Roman"/>
                <a:cs typeface="Times New Roman"/>
              </a:rPr>
              <a:t>from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different </a:t>
            </a:r>
            <a:r>
              <a:rPr sz="1100" spc="5" dirty="0">
                <a:latin typeface="Times New Roman"/>
                <a:cs typeface="Times New Roman"/>
              </a:rPr>
              <a:t>fiscal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treatment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comparable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and</a:t>
            </a:r>
            <a:r>
              <a:rPr sz="1100" spc="5" dirty="0">
                <a:latin typeface="Times New Roman"/>
                <a:cs typeface="Times New Roman"/>
              </a:rPr>
              <a:t> equivalent 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activities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or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products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(excise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duties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on </a:t>
            </a:r>
            <a:r>
              <a:rPr sz="1100" spc="5" dirty="0">
                <a:latin typeface="Times New Roman"/>
                <a:cs typeface="Times New Roman"/>
              </a:rPr>
              <a:t>fuels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used </a:t>
            </a:r>
            <a:r>
              <a:rPr sz="1100" spc="5" dirty="0">
                <a:latin typeface="Times New Roman"/>
                <a:cs typeface="Times New Roman"/>
              </a:rPr>
              <a:t>for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electricity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production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vs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industrial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uses, </a:t>
            </a:r>
            <a:r>
              <a:rPr sz="1100" spc="5" dirty="0">
                <a:latin typeface="Times New Roman"/>
                <a:cs typeface="Times New Roman"/>
              </a:rPr>
              <a:t>different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tax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treatment </a:t>
            </a:r>
            <a:r>
              <a:rPr sz="1100" spc="10" dirty="0">
                <a:latin typeface="Times New Roman"/>
                <a:cs typeface="Times New Roman"/>
              </a:rPr>
              <a:t>among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diesel/gasoline,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underpricing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natural resources, 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etc.)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306612" y="5288238"/>
            <a:ext cx="1119505" cy="403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95"/>
              </a:spcBef>
            </a:pPr>
            <a:r>
              <a:rPr sz="1100" spc="10" dirty="0">
                <a:latin typeface="Times New Roman"/>
                <a:cs typeface="Times New Roman"/>
              </a:rPr>
              <a:t>Public bodies 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(foregone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revenue)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565404" y="5056684"/>
            <a:ext cx="8898890" cy="926465"/>
            <a:chOff x="565404" y="5056684"/>
            <a:chExt cx="8898890" cy="926465"/>
          </a:xfrm>
        </p:grpSpPr>
        <p:sp>
          <p:nvSpPr>
            <p:cNvPr id="68" name="object 68"/>
            <p:cNvSpPr/>
            <p:nvPr/>
          </p:nvSpPr>
          <p:spPr>
            <a:xfrm>
              <a:off x="565406" y="5056685"/>
              <a:ext cx="1569720" cy="6350"/>
            </a:xfrm>
            <a:custGeom>
              <a:avLst/>
              <a:gdLst/>
              <a:ahLst/>
              <a:cxnLst/>
              <a:rect l="l" t="t" r="r" b="b"/>
              <a:pathLst>
                <a:path w="1569720" h="6350">
                  <a:moveTo>
                    <a:pt x="1569147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1569147" y="0"/>
                  </a:lnTo>
                  <a:lnTo>
                    <a:pt x="1569147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65404" y="5056684"/>
              <a:ext cx="1569720" cy="0"/>
            </a:xfrm>
            <a:custGeom>
              <a:avLst/>
              <a:gdLst/>
              <a:ahLst/>
              <a:cxnLst/>
              <a:rect l="l" t="t" r="r" b="b"/>
              <a:pathLst>
                <a:path w="1569720">
                  <a:moveTo>
                    <a:pt x="0" y="0"/>
                  </a:moveTo>
                  <a:lnTo>
                    <a:pt x="1569152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140795" y="5056685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140795" y="5056684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275636" y="5056684"/>
              <a:ext cx="2188845" cy="6350"/>
            </a:xfrm>
            <a:custGeom>
              <a:avLst/>
              <a:gdLst/>
              <a:ahLst/>
              <a:cxnLst/>
              <a:rect l="l" t="t" r="r" b="b"/>
              <a:pathLst>
                <a:path w="2188845" h="6350">
                  <a:moveTo>
                    <a:pt x="2188404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2188404" y="0"/>
                  </a:lnTo>
                  <a:lnTo>
                    <a:pt x="2188404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275636" y="5056684"/>
              <a:ext cx="2188845" cy="0"/>
            </a:xfrm>
            <a:custGeom>
              <a:avLst/>
              <a:gdLst/>
              <a:ahLst/>
              <a:cxnLst/>
              <a:rect l="l" t="t" r="r" b="b"/>
              <a:pathLst>
                <a:path w="2188845">
                  <a:moveTo>
                    <a:pt x="0" y="0"/>
                  </a:moveTo>
                  <a:lnTo>
                    <a:pt x="2188403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34556" y="5062931"/>
              <a:ext cx="6239" cy="91985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69397" y="5062931"/>
              <a:ext cx="6239" cy="913612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2171769" y="6034747"/>
            <a:ext cx="5029835" cy="403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700"/>
              </a:lnSpc>
              <a:spcBef>
                <a:spcPts val="95"/>
              </a:spcBef>
            </a:pPr>
            <a:r>
              <a:rPr sz="1100" spc="5" dirty="0">
                <a:latin typeface="Times New Roman"/>
                <a:cs typeface="Times New Roman"/>
              </a:rPr>
              <a:t>Tariff benefits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or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exemptions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to </a:t>
            </a:r>
            <a:r>
              <a:rPr sz="1100" spc="5" dirty="0">
                <a:latin typeface="Times New Roman"/>
                <a:cs typeface="Times New Roman"/>
              </a:rPr>
              <a:t>specific categories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of</a:t>
            </a:r>
            <a:r>
              <a:rPr sz="1100" spc="10" dirty="0">
                <a:latin typeface="Times New Roman"/>
                <a:cs typeface="Times New Roman"/>
              </a:rPr>
              <a:t> consumers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(cross-subsidies)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(e.g.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bonus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to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poor </a:t>
            </a:r>
            <a:r>
              <a:rPr sz="1100" spc="5" dirty="0">
                <a:latin typeface="Times New Roman"/>
                <a:cs typeface="Times New Roman"/>
              </a:rPr>
              <a:t>families, etc.)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306612" y="5937918"/>
            <a:ext cx="2078355" cy="59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199"/>
              </a:lnSpc>
              <a:spcBef>
                <a:spcPts val="100"/>
              </a:spcBef>
            </a:pPr>
            <a:r>
              <a:rPr sz="1100" spc="5" dirty="0">
                <a:latin typeface="Times New Roman"/>
                <a:cs typeface="Times New Roman"/>
              </a:rPr>
              <a:t>Specific public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service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users 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(treatment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inequality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that </a:t>
            </a:r>
            <a:r>
              <a:rPr sz="1100" spc="5" dirty="0">
                <a:latin typeface="Times New Roman"/>
                <a:cs typeface="Times New Roman"/>
              </a:rPr>
              <a:t>determine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environmental</a:t>
            </a:r>
            <a:r>
              <a:rPr sz="1100" spc="5" dirty="0">
                <a:latin typeface="Times New Roman"/>
                <a:cs typeface="Times New Roman"/>
              </a:rPr>
              <a:t> damage)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2134556" y="5976544"/>
            <a:ext cx="7329805" cy="581025"/>
            <a:chOff x="2134556" y="5976544"/>
            <a:chExt cx="7329805" cy="581025"/>
          </a:xfrm>
        </p:grpSpPr>
        <p:sp>
          <p:nvSpPr>
            <p:cNvPr id="79" name="object 79"/>
            <p:cNvSpPr/>
            <p:nvPr/>
          </p:nvSpPr>
          <p:spPr>
            <a:xfrm>
              <a:off x="2140795" y="5976544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40795" y="5976545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69398" y="5980709"/>
              <a:ext cx="6239" cy="2082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7275635" y="5976546"/>
              <a:ext cx="2188845" cy="6350"/>
            </a:xfrm>
            <a:custGeom>
              <a:avLst/>
              <a:gdLst/>
              <a:ahLst/>
              <a:cxnLst/>
              <a:rect l="l" t="t" r="r" b="b"/>
              <a:pathLst>
                <a:path w="2188845" h="6350">
                  <a:moveTo>
                    <a:pt x="2188404" y="6248"/>
                  </a:moveTo>
                  <a:lnTo>
                    <a:pt x="0" y="6248"/>
                  </a:lnTo>
                  <a:lnTo>
                    <a:pt x="0" y="0"/>
                  </a:lnTo>
                  <a:lnTo>
                    <a:pt x="2188404" y="0"/>
                  </a:lnTo>
                  <a:lnTo>
                    <a:pt x="2188404" y="62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275636" y="5976545"/>
              <a:ext cx="2188845" cy="0"/>
            </a:xfrm>
            <a:custGeom>
              <a:avLst/>
              <a:gdLst/>
              <a:ahLst/>
              <a:cxnLst/>
              <a:rect l="l" t="t" r="r" b="b"/>
              <a:pathLst>
                <a:path w="2188845">
                  <a:moveTo>
                    <a:pt x="0" y="0"/>
                  </a:moveTo>
                  <a:lnTo>
                    <a:pt x="2188403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34556" y="5982791"/>
              <a:ext cx="6239" cy="57471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69398" y="5982791"/>
              <a:ext cx="6239" cy="574717"/>
            </a:xfrm>
            <a:prstGeom prst="rect">
              <a:avLst/>
            </a:prstGeom>
          </p:spPr>
        </p:pic>
      </p:grpSp>
      <p:sp>
        <p:nvSpPr>
          <p:cNvPr id="86" name="object 86"/>
          <p:cNvSpPr txBox="1"/>
          <p:nvPr/>
        </p:nvSpPr>
        <p:spPr>
          <a:xfrm>
            <a:off x="599498" y="6883704"/>
            <a:ext cx="81280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spc="15" dirty="0">
                <a:latin typeface="Times New Roman"/>
                <a:cs typeface="Times New Roman"/>
              </a:rPr>
              <a:t>Out</a:t>
            </a:r>
            <a:r>
              <a:rPr sz="1100" b="1" spc="-3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of</a:t>
            </a:r>
            <a:r>
              <a:rPr sz="1100" b="1" spc="-30" dirty="0">
                <a:latin typeface="Times New Roman"/>
                <a:cs typeface="Times New Roman"/>
              </a:rPr>
              <a:t> </a:t>
            </a:r>
            <a:r>
              <a:rPr sz="1100" b="1" spc="10" dirty="0">
                <a:latin typeface="Times New Roman"/>
                <a:cs typeface="Times New Roman"/>
              </a:rPr>
              <a:t>Scope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171769" y="6880580"/>
            <a:ext cx="477520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5" dirty="0">
                <a:latin typeface="Times New Roman"/>
                <a:cs typeface="Times New Roman"/>
              </a:rPr>
              <a:t>Implicit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financial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transfers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resulting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from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a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lack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of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full </a:t>
            </a:r>
            <a:r>
              <a:rPr sz="1100" spc="10" dirty="0">
                <a:latin typeface="Times New Roman"/>
                <a:cs typeface="Times New Roman"/>
              </a:rPr>
              <a:t>cost pricing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(external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costs)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306612" y="6675058"/>
            <a:ext cx="2033905" cy="5943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3199"/>
              </a:lnSpc>
              <a:spcBef>
                <a:spcPts val="85"/>
              </a:spcBef>
            </a:pPr>
            <a:r>
              <a:rPr sz="1100" spc="10" dirty="0">
                <a:latin typeface="Times New Roman"/>
                <a:cs typeface="Times New Roman"/>
              </a:rPr>
              <a:t>Public bodies (foregone </a:t>
            </a:r>
            <a:r>
              <a:rPr sz="1100" spc="5" dirty="0">
                <a:latin typeface="Times New Roman"/>
                <a:cs typeface="Times New Roman"/>
              </a:rPr>
              <a:t>revenue), 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citizens </a:t>
            </a:r>
            <a:r>
              <a:rPr sz="1100" spc="10" dirty="0">
                <a:latin typeface="Times New Roman"/>
                <a:cs typeface="Times New Roman"/>
              </a:rPr>
              <a:t>(burden </a:t>
            </a:r>
            <a:r>
              <a:rPr sz="1100" spc="5" dirty="0">
                <a:latin typeface="Times New Roman"/>
                <a:cs typeface="Times New Roman"/>
              </a:rPr>
              <a:t>of environmental </a:t>
            </a:r>
            <a:r>
              <a:rPr sz="1100" spc="10" dirty="0">
                <a:latin typeface="Times New Roman"/>
                <a:cs typeface="Times New Roman"/>
              </a:rPr>
              <a:t> costs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from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10" dirty="0">
                <a:latin typeface="Times New Roman"/>
                <a:cs typeface="Times New Roman"/>
              </a:rPr>
              <a:t>polluters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5" dirty="0">
                <a:latin typeface="Times New Roman"/>
                <a:cs typeface="Times New Roman"/>
              </a:rPr>
              <a:t>collectivity)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65404" y="6551262"/>
            <a:ext cx="8898890" cy="902969"/>
            <a:chOff x="565404" y="6551262"/>
            <a:chExt cx="8898890" cy="902969"/>
          </a:xfrm>
        </p:grpSpPr>
        <p:sp>
          <p:nvSpPr>
            <p:cNvPr id="90" name="object 90"/>
            <p:cNvSpPr/>
            <p:nvPr/>
          </p:nvSpPr>
          <p:spPr>
            <a:xfrm>
              <a:off x="565406" y="6551263"/>
              <a:ext cx="1569720" cy="6350"/>
            </a:xfrm>
            <a:custGeom>
              <a:avLst/>
              <a:gdLst/>
              <a:ahLst/>
              <a:cxnLst/>
              <a:rect l="l" t="t" r="r" b="b"/>
              <a:pathLst>
                <a:path w="1569720" h="6350">
                  <a:moveTo>
                    <a:pt x="1569147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1569147" y="0"/>
                  </a:lnTo>
                  <a:lnTo>
                    <a:pt x="1569147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65404" y="6551262"/>
              <a:ext cx="1569720" cy="0"/>
            </a:xfrm>
            <a:custGeom>
              <a:avLst/>
              <a:gdLst/>
              <a:ahLst/>
              <a:cxnLst/>
              <a:rect l="l" t="t" r="r" b="b"/>
              <a:pathLst>
                <a:path w="1569720">
                  <a:moveTo>
                    <a:pt x="0" y="0"/>
                  </a:moveTo>
                  <a:lnTo>
                    <a:pt x="1569152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0795" y="6551263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6"/>
                  </a:moveTo>
                  <a:lnTo>
                    <a:pt x="0" y="6246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6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40795" y="6551262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275636" y="6551263"/>
              <a:ext cx="2188845" cy="6350"/>
            </a:xfrm>
            <a:custGeom>
              <a:avLst/>
              <a:gdLst/>
              <a:ahLst/>
              <a:cxnLst/>
              <a:rect l="l" t="t" r="r" b="b"/>
              <a:pathLst>
                <a:path w="2188845" h="6350">
                  <a:moveTo>
                    <a:pt x="2188404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2188404" y="0"/>
                  </a:lnTo>
                  <a:lnTo>
                    <a:pt x="2188404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275636" y="6551262"/>
              <a:ext cx="2188845" cy="0"/>
            </a:xfrm>
            <a:custGeom>
              <a:avLst/>
              <a:gdLst/>
              <a:ahLst/>
              <a:cxnLst/>
              <a:rect l="l" t="t" r="r" b="b"/>
              <a:pathLst>
                <a:path w="2188845">
                  <a:moveTo>
                    <a:pt x="0" y="0"/>
                  </a:moveTo>
                  <a:lnTo>
                    <a:pt x="2188403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65406" y="7447697"/>
              <a:ext cx="1569720" cy="6350"/>
            </a:xfrm>
            <a:custGeom>
              <a:avLst/>
              <a:gdLst/>
              <a:ahLst/>
              <a:cxnLst/>
              <a:rect l="l" t="t" r="r" b="b"/>
              <a:pathLst>
                <a:path w="1569720" h="6350">
                  <a:moveTo>
                    <a:pt x="1569147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1569147" y="0"/>
                  </a:lnTo>
                  <a:lnTo>
                    <a:pt x="1569147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65404" y="7447696"/>
              <a:ext cx="1569720" cy="0"/>
            </a:xfrm>
            <a:custGeom>
              <a:avLst/>
              <a:gdLst/>
              <a:ahLst/>
              <a:cxnLst/>
              <a:rect l="l" t="t" r="r" b="b"/>
              <a:pathLst>
                <a:path w="1569720">
                  <a:moveTo>
                    <a:pt x="0" y="0"/>
                  </a:moveTo>
                  <a:lnTo>
                    <a:pt x="1569152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34556" y="6557508"/>
              <a:ext cx="6239" cy="890186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2134555" y="744769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39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6239" y="0"/>
                  </a:lnTo>
                  <a:lnTo>
                    <a:pt x="6239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134556" y="74476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0"/>
                  </a:moveTo>
                  <a:lnTo>
                    <a:pt x="6239" y="0"/>
                  </a:lnTo>
                </a:path>
                <a:path w="6350" h="6350">
                  <a:moveTo>
                    <a:pt x="0" y="0"/>
                  </a:moveTo>
                  <a:lnTo>
                    <a:pt x="0" y="6246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140795" y="7447697"/>
              <a:ext cx="5128895" cy="6350"/>
            </a:xfrm>
            <a:custGeom>
              <a:avLst/>
              <a:gdLst/>
              <a:ahLst/>
              <a:cxnLst/>
              <a:rect l="l" t="t" r="r" b="b"/>
              <a:pathLst>
                <a:path w="5128895" h="6350">
                  <a:moveTo>
                    <a:pt x="5128603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5128603" y="0"/>
                  </a:lnTo>
                  <a:lnTo>
                    <a:pt x="5128603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140795" y="7447696"/>
              <a:ext cx="5128895" cy="0"/>
            </a:xfrm>
            <a:custGeom>
              <a:avLst/>
              <a:gdLst/>
              <a:ahLst/>
              <a:cxnLst/>
              <a:rect l="l" t="t" r="r" b="b"/>
              <a:pathLst>
                <a:path w="5128895">
                  <a:moveTo>
                    <a:pt x="0" y="0"/>
                  </a:moveTo>
                  <a:lnTo>
                    <a:pt x="5128601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69397" y="6557508"/>
              <a:ext cx="6239" cy="890186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7269398" y="744769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237" y="6245"/>
                  </a:moveTo>
                  <a:lnTo>
                    <a:pt x="0" y="6245"/>
                  </a:lnTo>
                  <a:lnTo>
                    <a:pt x="0" y="0"/>
                  </a:lnTo>
                  <a:lnTo>
                    <a:pt x="6237" y="0"/>
                  </a:lnTo>
                  <a:lnTo>
                    <a:pt x="6237" y="624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269397" y="74476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0"/>
                  </a:moveTo>
                  <a:lnTo>
                    <a:pt x="6239" y="0"/>
                  </a:lnTo>
                </a:path>
                <a:path w="6350" h="6350">
                  <a:moveTo>
                    <a:pt x="0" y="0"/>
                  </a:moveTo>
                  <a:lnTo>
                    <a:pt x="0" y="6246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275636" y="7447695"/>
              <a:ext cx="2188845" cy="6350"/>
            </a:xfrm>
            <a:custGeom>
              <a:avLst/>
              <a:gdLst/>
              <a:ahLst/>
              <a:cxnLst/>
              <a:rect l="l" t="t" r="r" b="b"/>
              <a:pathLst>
                <a:path w="2188845" h="6350">
                  <a:moveTo>
                    <a:pt x="2188404" y="6248"/>
                  </a:moveTo>
                  <a:lnTo>
                    <a:pt x="0" y="6248"/>
                  </a:lnTo>
                  <a:lnTo>
                    <a:pt x="0" y="0"/>
                  </a:lnTo>
                  <a:lnTo>
                    <a:pt x="2188404" y="0"/>
                  </a:lnTo>
                  <a:lnTo>
                    <a:pt x="2188404" y="624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275636" y="7447696"/>
              <a:ext cx="2188845" cy="0"/>
            </a:xfrm>
            <a:custGeom>
              <a:avLst/>
              <a:gdLst/>
              <a:ahLst/>
              <a:cxnLst/>
              <a:rect l="l" t="t" r="r" b="b"/>
              <a:pathLst>
                <a:path w="2188845">
                  <a:moveTo>
                    <a:pt x="0" y="0"/>
                  </a:moveTo>
                  <a:lnTo>
                    <a:pt x="2188403" y="0"/>
                  </a:lnTo>
                </a:path>
              </a:pathLst>
            </a:custGeom>
            <a:ln w="317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8" name="Audio 107">
            <a:hlinkClick r:id="" action="ppaction://media"/>
            <a:extLst>
              <a:ext uri="{FF2B5EF4-FFF2-40B4-BE49-F238E27FC236}">
                <a16:creationId xmlns:a16="http://schemas.microsoft.com/office/drawing/2014/main" id="{526F066B-E50D-7F6C-0290-E8E23052D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36"/>
    </mc:Choice>
    <mc:Fallback>
      <p:transition spd="slow" advTm="9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0683" y="606867"/>
            <a:ext cx="75882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The</a:t>
            </a:r>
            <a:r>
              <a:rPr spc="15" dirty="0"/>
              <a:t> </a:t>
            </a:r>
            <a:r>
              <a:rPr spc="-25" dirty="0"/>
              <a:t>Catalogue</a:t>
            </a:r>
            <a:r>
              <a:rPr spc="-10" dirty="0"/>
              <a:t> </a:t>
            </a:r>
            <a:r>
              <a:rPr spc="-60" dirty="0"/>
              <a:t>at</a:t>
            </a:r>
            <a:r>
              <a:rPr dirty="0"/>
              <a:t> </a:t>
            </a:r>
            <a:r>
              <a:rPr spc="5" dirty="0"/>
              <a:t>its</a:t>
            </a:r>
            <a:r>
              <a:rPr spc="-20" dirty="0"/>
              <a:t> </a:t>
            </a:r>
            <a:r>
              <a:rPr spc="-50" dirty="0"/>
              <a:t>Fourth</a:t>
            </a:r>
            <a:r>
              <a:rPr spc="25" dirty="0"/>
              <a:t> </a:t>
            </a:r>
            <a:r>
              <a:rPr spc="-15" dirty="0"/>
              <a:t>Edition:</a:t>
            </a:r>
            <a:r>
              <a:rPr spc="10" dirty="0"/>
              <a:t> </a:t>
            </a:r>
            <a:r>
              <a:rPr spc="-35" dirty="0"/>
              <a:t>Main</a:t>
            </a:r>
            <a:r>
              <a:rPr spc="-10" dirty="0"/>
              <a:t> </a:t>
            </a:r>
            <a:r>
              <a:rPr spc="-5" dirty="0"/>
              <a:t>Results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7421" y="6690564"/>
            <a:ext cx="44253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70" dirty="0">
                <a:latin typeface="Times New Roman"/>
                <a:cs typeface="Times New Roman"/>
              </a:rPr>
              <a:t>Source:</a:t>
            </a:r>
            <a:r>
              <a:rPr sz="1600" i="1" spc="5" dirty="0">
                <a:latin typeface="Times New Roman"/>
                <a:cs typeface="Times New Roman"/>
              </a:rPr>
              <a:t> </a:t>
            </a:r>
            <a:r>
              <a:rPr sz="1600" i="1" spc="-114" dirty="0">
                <a:latin typeface="Times New Roman"/>
                <a:cs typeface="Times New Roman"/>
              </a:rPr>
              <a:t>The</a:t>
            </a:r>
            <a:r>
              <a:rPr sz="1600" i="1" spc="-5" dirty="0">
                <a:latin typeface="Times New Roman"/>
                <a:cs typeface="Times New Roman"/>
              </a:rPr>
              <a:t> </a:t>
            </a:r>
            <a:r>
              <a:rPr sz="1600" i="1" spc="-100" dirty="0">
                <a:latin typeface="Times New Roman"/>
                <a:cs typeface="Times New Roman"/>
              </a:rPr>
              <a:t>Italian</a:t>
            </a:r>
            <a:r>
              <a:rPr sz="1600" i="1" spc="10" dirty="0">
                <a:latin typeface="Times New Roman"/>
                <a:cs typeface="Times New Roman"/>
              </a:rPr>
              <a:t> </a:t>
            </a:r>
            <a:r>
              <a:rPr sz="1600" i="1" spc="-165" dirty="0">
                <a:latin typeface="Times New Roman"/>
                <a:cs typeface="Times New Roman"/>
              </a:rPr>
              <a:t>Catalogue</a:t>
            </a:r>
            <a:r>
              <a:rPr sz="1600" i="1" spc="5" dirty="0">
                <a:latin typeface="Times New Roman"/>
                <a:cs typeface="Times New Roman"/>
              </a:rPr>
              <a:t> </a:t>
            </a:r>
            <a:r>
              <a:rPr sz="1600" i="1" spc="-180" dirty="0">
                <a:latin typeface="Times New Roman"/>
                <a:cs typeface="Times New Roman"/>
              </a:rPr>
              <a:t>on</a:t>
            </a:r>
            <a:r>
              <a:rPr sz="1600" i="1" spc="10" dirty="0">
                <a:latin typeface="Times New Roman"/>
                <a:cs typeface="Times New Roman"/>
              </a:rPr>
              <a:t> </a:t>
            </a:r>
            <a:r>
              <a:rPr sz="1600" i="1" spc="60" dirty="0">
                <a:latin typeface="Times New Roman"/>
                <a:cs typeface="Times New Roman"/>
              </a:rPr>
              <a:t>EHS</a:t>
            </a:r>
            <a:r>
              <a:rPr sz="1600" i="1" spc="15" dirty="0">
                <a:latin typeface="Times New Roman"/>
                <a:cs typeface="Times New Roman"/>
              </a:rPr>
              <a:t> </a:t>
            </a:r>
            <a:r>
              <a:rPr sz="1600" i="1" spc="-145" dirty="0">
                <a:latin typeface="Times New Roman"/>
                <a:cs typeface="Times New Roman"/>
              </a:rPr>
              <a:t>and</a:t>
            </a:r>
            <a:r>
              <a:rPr sz="1600" i="1" spc="5" dirty="0">
                <a:latin typeface="Times New Roman"/>
                <a:cs typeface="Times New Roman"/>
              </a:rPr>
              <a:t> </a:t>
            </a:r>
            <a:r>
              <a:rPr sz="1600" i="1" spc="10" dirty="0">
                <a:latin typeface="Times New Roman"/>
                <a:cs typeface="Times New Roman"/>
              </a:rPr>
              <a:t>EFS</a:t>
            </a:r>
            <a:r>
              <a:rPr sz="1600" i="1" dirty="0">
                <a:latin typeface="Times New Roman"/>
                <a:cs typeface="Times New Roman"/>
              </a:rPr>
              <a:t> </a:t>
            </a:r>
            <a:r>
              <a:rPr sz="1600" i="1" spc="-5" dirty="0">
                <a:latin typeface="Times New Roman"/>
                <a:cs typeface="Times New Roman"/>
              </a:rPr>
              <a:t>–</a:t>
            </a:r>
            <a:r>
              <a:rPr sz="1600" i="1" dirty="0">
                <a:latin typeface="Times New Roman"/>
                <a:cs typeface="Times New Roman"/>
              </a:rPr>
              <a:t> </a:t>
            </a:r>
            <a:r>
              <a:rPr sz="1600" i="1" spc="-85" dirty="0">
                <a:latin typeface="Times New Roman"/>
                <a:cs typeface="Times New Roman"/>
              </a:rPr>
              <a:t>4th</a:t>
            </a:r>
            <a:r>
              <a:rPr sz="1600" i="1" spc="15" dirty="0">
                <a:latin typeface="Times New Roman"/>
                <a:cs typeface="Times New Roman"/>
              </a:rPr>
              <a:t> </a:t>
            </a:r>
            <a:r>
              <a:rPr sz="1600" i="1" spc="-90" dirty="0">
                <a:latin typeface="Times New Roman"/>
                <a:cs typeface="Times New Roman"/>
              </a:rPr>
              <a:t>Edition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840" y="1869948"/>
            <a:ext cx="8691359" cy="475640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4BEE8E-8FEB-001B-25B5-780EEF3EC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93"/>
    </mc:Choice>
    <mc:Fallback>
      <p:transition spd="slow" advTm="6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5413" y="502691"/>
            <a:ext cx="9095740" cy="691642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08915" algn="ctr">
              <a:lnSpc>
                <a:spcPct val="100000"/>
              </a:lnSpc>
              <a:spcBef>
                <a:spcPts val="350"/>
              </a:spcBef>
            </a:pPr>
            <a:r>
              <a:rPr sz="2800" b="1" spc="40" dirty="0">
                <a:latin typeface="Times New Roman"/>
                <a:cs typeface="Times New Roman"/>
              </a:rPr>
              <a:t>The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110" dirty="0">
                <a:latin typeface="Times New Roman"/>
                <a:cs typeface="Times New Roman"/>
              </a:rPr>
              <a:t>G20</a:t>
            </a:r>
            <a:r>
              <a:rPr sz="2800" b="1" spc="-20" dirty="0">
                <a:latin typeface="Times New Roman"/>
                <a:cs typeface="Times New Roman"/>
              </a:rPr>
              <a:t> </a:t>
            </a:r>
            <a:r>
              <a:rPr sz="2800" b="1" spc="-55" dirty="0">
                <a:latin typeface="Times New Roman"/>
                <a:cs typeface="Times New Roman"/>
              </a:rPr>
              <a:t>Peer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20" dirty="0">
                <a:latin typeface="Times New Roman"/>
                <a:cs typeface="Times New Roman"/>
              </a:rPr>
              <a:t>Review</a:t>
            </a:r>
            <a:r>
              <a:rPr sz="2800" b="1" dirty="0">
                <a:latin typeface="Times New Roman"/>
                <a:cs typeface="Times New Roman"/>
              </a:rPr>
              <a:t> </a:t>
            </a:r>
            <a:r>
              <a:rPr sz="2800" b="1" spc="15" dirty="0">
                <a:latin typeface="Times New Roman"/>
                <a:cs typeface="Times New Roman"/>
              </a:rPr>
              <a:t>on</a:t>
            </a:r>
            <a:r>
              <a:rPr sz="2800" b="1" dirty="0">
                <a:latin typeface="Times New Roman"/>
                <a:cs typeface="Times New Roman"/>
              </a:rPr>
              <a:t> </a:t>
            </a:r>
            <a:r>
              <a:rPr sz="2800" b="1" spc="-45" dirty="0">
                <a:latin typeface="Times New Roman"/>
                <a:cs typeface="Times New Roman"/>
              </a:rPr>
              <a:t>FFS</a:t>
            </a:r>
            <a:endParaRPr sz="2800">
              <a:latin typeface="Times New Roman"/>
              <a:cs typeface="Times New Roman"/>
            </a:endParaRPr>
          </a:p>
          <a:p>
            <a:pPr marL="469900" indent="-457200" algn="just">
              <a:lnSpc>
                <a:spcPct val="100000"/>
              </a:lnSpc>
              <a:spcBef>
                <a:spcPts val="245"/>
              </a:spcBef>
              <a:buClr>
                <a:srgbClr val="16406C"/>
              </a:buClr>
              <a:buFont typeface="Wingdings"/>
              <a:buChar char=""/>
              <a:tabLst>
                <a:tab pos="469900" algn="l"/>
              </a:tabLst>
            </a:pPr>
            <a:r>
              <a:rPr sz="2800" spc="-20" dirty="0">
                <a:latin typeface="Times New Roman"/>
                <a:cs typeface="Times New Roman"/>
              </a:rPr>
              <a:t>Different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70" dirty="0">
                <a:latin typeface="Times New Roman"/>
                <a:cs typeface="Times New Roman"/>
              </a:rPr>
              <a:t>elements:</a:t>
            </a:r>
            <a:endParaRPr sz="2800">
              <a:latin typeface="Times New Roman"/>
              <a:cs typeface="Times New Roman"/>
            </a:endParaRPr>
          </a:p>
          <a:p>
            <a:pPr marL="978535" marR="6985" lvl="1" indent="-457200" algn="just">
              <a:lnSpc>
                <a:spcPct val="100000"/>
              </a:lnSpc>
              <a:spcBef>
                <a:spcPts val="675"/>
              </a:spcBef>
              <a:buClr>
                <a:srgbClr val="16406C"/>
              </a:buClr>
              <a:buFont typeface="Wingdings"/>
              <a:buChar char=""/>
              <a:tabLst>
                <a:tab pos="979169" algn="l"/>
              </a:tabLst>
            </a:pPr>
            <a:r>
              <a:rPr sz="2800" spc="-5" dirty="0">
                <a:latin typeface="Times New Roman"/>
                <a:cs typeface="Times New Roman"/>
              </a:rPr>
              <a:t>Experts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from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90" dirty="0">
                <a:latin typeface="Times New Roman"/>
                <a:cs typeface="Times New Roman"/>
              </a:rPr>
              <a:t>9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countries: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Indonesia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-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China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-</a:t>
            </a:r>
            <a:r>
              <a:rPr sz="2800" spc="58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NZel  </a:t>
            </a:r>
            <a:r>
              <a:rPr sz="2800" spc="-60" dirty="0">
                <a:latin typeface="Times New Roman"/>
                <a:cs typeface="Times New Roman"/>
              </a:rPr>
              <a:t>- 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90" dirty="0">
                <a:latin typeface="Times New Roman"/>
                <a:cs typeface="Times New Roman"/>
              </a:rPr>
              <a:t>Chile</a:t>
            </a:r>
            <a:r>
              <a:rPr sz="2800" spc="52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-</a:t>
            </a:r>
            <a:r>
              <a:rPr sz="2800" spc="-55" dirty="0">
                <a:latin typeface="Times New Roman"/>
                <a:cs typeface="Times New Roman"/>
              </a:rPr>
              <a:t> Argentina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-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70" dirty="0">
                <a:latin typeface="Times New Roman"/>
                <a:cs typeface="Times New Roman"/>
              </a:rPr>
              <a:t>Canada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-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Germany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-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France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- 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Netherlands </a:t>
            </a:r>
            <a:r>
              <a:rPr sz="2800" spc="280" dirty="0">
                <a:latin typeface="Times New Roman"/>
                <a:cs typeface="Times New Roman"/>
              </a:rPr>
              <a:t>+ </a:t>
            </a:r>
            <a:r>
              <a:rPr sz="2800" spc="70" dirty="0">
                <a:latin typeface="Times New Roman"/>
                <a:cs typeface="Times New Roman"/>
              </a:rPr>
              <a:t>IGOs </a:t>
            </a:r>
            <a:r>
              <a:rPr sz="2800" spc="280" dirty="0">
                <a:latin typeface="Times New Roman"/>
                <a:cs typeface="Times New Roman"/>
              </a:rPr>
              <a:t>+ </a:t>
            </a:r>
            <a:r>
              <a:rPr sz="2800" spc="-25" dirty="0">
                <a:latin typeface="Times New Roman"/>
                <a:cs typeface="Times New Roman"/>
              </a:rPr>
              <a:t>Think </a:t>
            </a:r>
            <a:r>
              <a:rPr sz="2800" spc="-90" dirty="0">
                <a:latin typeface="Times New Roman"/>
                <a:cs typeface="Times New Roman"/>
              </a:rPr>
              <a:t>Tanks;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spc="-70" dirty="0">
                <a:latin typeface="Times New Roman"/>
                <a:cs typeface="Times New Roman"/>
              </a:rPr>
              <a:t>largest </a:t>
            </a:r>
            <a:r>
              <a:rPr sz="2800" spc="-45" dirty="0">
                <a:latin typeface="Times New Roman"/>
                <a:cs typeface="Times New Roman"/>
              </a:rPr>
              <a:t>team </a:t>
            </a:r>
            <a:r>
              <a:rPr sz="2800" spc="30" dirty="0">
                <a:latin typeface="Times New Roman"/>
                <a:cs typeface="Times New Roman"/>
              </a:rPr>
              <a:t>to 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date</a:t>
            </a:r>
            <a:endParaRPr sz="2800">
              <a:latin typeface="Times New Roman"/>
              <a:cs typeface="Times New Roman"/>
            </a:endParaRPr>
          </a:p>
          <a:p>
            <a:pPr marL="979169" marR="5080" lvl="1" indent="-458470" algn="just">
              <a:lnSpc>
                <a:spcPct val="100000"/>
              </a:lnSpc>
              <a:spcBef>
                <a:spcPts val="670"/>
              </a:spcBef>
              <a:buClr>
                <a:srgbClr val="16406C"/>
              </a:buClr>
              <a:buFont typeface="Wingdings"/>
              <a:buChar char=""/>
              <a:tabLst>
                <a:tab pos="979169" algn="l"/>
              </a:tabLst>
            </a:pPr>
            <a:r>
              <a:rPr sz="2800" spc="-55" dirty="0">
                <a:latin typeface="Times New Roman"/>
                <a:cs typeface="Times New Roman"/>
              </a:rPr>
              <a:t>Argentina </a:t>
            </a:r>
            <a:r>
              <a:rPr sz="2800" spc="-30" dirty="0">
                <a:latin typeface="Times New Roman"/>
                <a:cs typeface="Times New Roman"/>
              </a:rPr>
              <a:t>and </a:t>
            </a:r>
            <a:r>
              <a:rPr sz="2800" spc="-75" dirty="0">
                <a:latin typeface="Times New Roman"/>
                <a:cs typeface="Times New Roman"/>
              </a:rPr>
              <a:t>Canada,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former </a:t>
            </a:r>
            <a:r>
              <a:rPr sz="2800" spc="-60" dirty="0">
                <a:latin typeface="Times New Roman"/>
                <a:cs typeface="Times New Roman"/>
              </a:rPr>
              <a:t>Presidencies </a:t>
            </a:r>
            <a:r>
              <a:rPr sz="2800" spc="-5" dirty="0">
                <a:latin typeface="Times New Roman"/>
                <a:cs typeface="Times New Roman"/>
              </a:rPr>
              <a:t>of</a:t>
            </a:r>
            <a:r>
              <a:rPr sz="2800" spc="6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spc="-20" dirty="0">
                <a:latin typeface="Times New Roman"/>
                <a:cs typeface="Times New Roman"/>
              </a:rPr>
              <a:t>G20 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and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G7,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entered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spc="-60" dirty="0">
                <a:latin typeface="Times New Roman"/>
                <a:cs typeface="Times New Roman"/>
              </a:rPr>
              <a:t>Peer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25" dirty="0">
                <a:latin typeface="Times New Roman"/>
                <a:cs typeface="Times New Roman"/>
              </a:rPr>
              <a:t>Review</a:t>
            </a:r>
            <a:r>
              <a:rPr sz="2800" spc="-120" dirty="0">
                <a:latin typeface="Times New Roman"/>
                <a:cs typeface="Times New Roman"/>
              </a:rPr>
              <a:t> </a:t>
            </a:r>
            <a:r>
              <a:rPr sz="2800" spc="-95" dirty="0">
                <a:latin typeface="Times New Roman"/>
                <a:cs typeface="Times New Roman"/>
              </a:rPr>
              <a:t>exercise.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Netherlands 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joined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and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published.</a:t>
            </a:r>
            <a:endParaRPr sz="2800">
              <a:latin typeface="Times New Roman"/>
              <a:cs typeface="Times New Roman"/>
            </a:endParaRPr>
          </a:p>
          <a:p>
            <a:pPr marL="978535" lvl="1" indent="-457834" algn="just">
              <a:lnSpc>
                <a:spcPct val="100000"/>
              </a:lnSpc>
              <a:spcBef>
                <a:spcPts val="670"/>
              </a:spcBef>
              <a:buClr>
                <a:srgbClr val="16406C"/>
              </a:buClr>
              <a:buFont typeface="Wingdings"/>
              <a:buChar char=""/>
              <a:tabLst>
                <a:tab pos="979169" algn="l"/>
              </a:tabLst>
            </a:pPr>
            <a:r>
              <a:rPr sz="2800" spc="-95" dirty="0">
                <a:latin typeface="Times New Roman"/>
                <a:cs typeface="Times New Roman"/>
              </a:rPr>
              <a:t>39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70" dirty="0">
                <a:latin typeface="Times New Roman"/>
                <a:cs typeface="Times New Roman"/>
              </a:rPr>
              <a:t>FFSs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reported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25" dirty="0">
                <a:latin typeface="Times New Roman"/>
                <a:cs typeface="Times New Roman"/>
              </a:rPr>
              <a:t>by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Italy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75" dirty="0">
                <a:latin typeface="Times New Roman"/>
                <a:cs typeface="Times New Roman"/>
              </a:rPr>
              <a:t>divided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25" dirty="0">
                <a:latin typeface="Times New Roman"/>
                <a:cs typeface="Times New Roman"/>
              </a:rPr>
              <a:t>by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20" dirty="0">
                <a:latin typeface="Times New Roman"/>
                <a:cs typeface="Times New Roman"/>
              </a:rPr>
              <a:t>level</a:t>
            </a:r>
            <a:r>
              <a:rPr sz="2800" spc="-5" dirty="0">
                <a:latin typeface="Times New Roman"/>
                <a:cs typeface="Times New Roman"/>
              </a:rPr>
              <a:t> of</a:t>
            </a:r>
            <a:r>
              <a:rPr sz="2800" spc="365" dirty="0">
                <a:latin typeface="Times New Roman"/>
                <a:cs typeface="Times New Roman"/>
              </a:rPr>
              <a:t> </a:t>
            </a:r>
            <a:r>
              <a:rPr sz="2800" spc="-75" dirty="0">
                <a:latin typeface="Times New Roman"/>
                <a:cs typeface="Times New Roman"/>
              </a:rPr>
              <a:t>reformability.</a:t>
            </a:r>
            <a:endParaRPr sz="2800">
              <a:latin typeface="Times New Roman"/>
              <a:cs typeface="Times New Roman"/>
            </a:endParaRPr>
          </a:p>
          <a:p>
            <a:pPr marL="978535" marR="10160" lvl="1" indent="-457200" algn="just">
              <a:lnSpc>
                <a:spcPct val="100000"/>
              </a:lnSpc>
              <a:spcBef>
                <a:spcPts val="675"/>
              </a:spcBef>
              <a:buClr>
                <a:srgbClr val="16406C"/>
              </a:buClr>
              <a:buFont typeface="Wingdings"/>
              <a:buChar char=""/>
              <a:tabLst>
                <a:tab pos="979169" algn="l"/>
              </a:tabLst>
            </a:pPr>
            <a:r>
              <a:rPr sz="2800" spc="-35" dirty="0">
                <a:latin typeface="Times New Roman"/>
                <a:cs typeface="Times New Roman"/>
              </a:rPr>
              <a:t>Indonesia</a:t>
            </a:r>
            <a:r>
              <a:rPr sz="2800" spc="-30" dirty="0">
                <a:latin typeface="Times New Roman"/>
                <a:cs typeface="Times New Roman"/>
              </a:rPr>
              <a:t> and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Italy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decided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25" dirty="0">
                <a:latin typeface="Times New Roman"/>
                <a:cs typeface="Times New Roman"/>
              </a:rPr>
              <a:t>not</a:t>
            </a:r>
            <a:r>
              <a:rPr sz="2800" spc="30" dirty="0">
                <a:latin typeface="Times New Roman"/>
                <a:cs typeface="Times New Roman"/>
              </a:rPr>
              <a:t> to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focus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25" dirty="0">
                <a:latin typeface="Times New Roman"/>
                <a:cs typeface="Times New Roman"/>
              </a:rPr>
              <a:t>on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term 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“inefficient”</a:t>
            </a:r>
            <a:endParaRPr sz="2800">
              <a:latin typeface="Times New Roman"/>
              <a:cs typeface="Times New Roman"/>
            </a:endParaRPr>
          </a:p>
          <a:p>
            <a:pPr marL="978535" marR="6985" lvl="1" indent="-457200" algn="just">
              <a:lnSpc>
                <a:spcPct val="100000"/>
              </a:lnSpc>
              <a:spcBef>
                <a:spcPts val="670"/>
              </a:spcBef>
              <a:buClr>
                <a:srgbClr val="16406C"/>
              </a:buClr>
              <a:buFont typeface="Wingdings"/>
              <a:buChar char=""/>
              <a:tabLst>
                <a:tab pos="979169" algn="l"/>
              </a:tabLst>
            </a:pP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65" dirty="0">
                <a:latin typeface="Times New Roman"/>
                <a:cs typeface="Times New Roman"/>
              </a:rPr>
              <a:t>involvement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spc="-35" dirty="0">
                <a:latin typeface="Times New Roman"/>
                <a:cs typeface="Times New Roman"/>
              </a:rPr>
              <a:t>at </a:t>
            </a:r>
            <a:r>
              <a:rPr sz="2800" spc="-75" dirty="0">
                <a:latin typeface="Times New Roman"/>
                <a:cs typeface="Times New Roman"/>
              </a:rPr>
              <a:t>least </a:t>
            </a:r>
            <a:r>
              <a:rPr sz="2800" spc="-20" dirty="0">
                <a:latin typeface="Times New Roman"/>
                <a:cs typeface="Times New Roman"/>
              </a:rPr>
              <a:t>three </a:t>
            </a:r>
            <a:r>
              <a:rPr sz="2800" spc="-50" dirty="0">
                <a:latin typeface="Times New Roman"/>
                <a:cs typeface="Times New Roman"/>
              </a:rPr>
              <a:t>communities </a:t>
            </a:r>
            <a:r>
              <a:rPr sz="2800" spc="-110" dirty="0">
                <a:latin typeface="Times New Roman"/>
                <a:cs typeface="Times New Roman"/>
              </a:rPr>
              <a:t>is </a:t>
            </a:r>
            <a:r>
              <a:rPr sz="2800" spc="-85" dirty="0">
                <a:latin typeface="Times New Roman"/>
                <a:cs typeface="Times New Roman"/>
              </a:rPr>
              <a:t>crucial: 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75" dirty="0">
                <a:latin typeface="Times New Roman"/>
                <a:cs typeface="Times New Roman"/>
              </a:rPr>
              <a:t>energy </a:t>
            </a:r>
            <a:r>
              <a:rPr sz="2800" spc="-30" dirty="0">
                <a:latin typeface="Times New Roman"/>
                <a:cs typeface="Times New Roman"/>
              </a:rPr>
              <a:t>and </a:t>
            </a:r>
            <a:r>
              <a:rPr sz="2800" spc="-75" dirty="0">
                <a:latin typeface="Times New Roman"/>
                <a:cs typeface="Times New Roman"/>
              </a:rPr>
              <a:t>industry, </a:t>
            </a:r>
            <a:r>
              <a:rPr sz="2800" spc="-55" dirty="0">
                <a:latin typeface="Times New Roman"/>
                <a:cs typeface="Times New Roman"/>
              </a:rPr>
              <a:t>economy </a:t>
            </a:r>
            <a:r>
              <a:rPr sz="2800" spc="-30" dirty="0">
                <a:latin typeface="Times New Roman"/>
                <a:cs typeface="Times New Roman"/>
              </a:rPr>
              <a:t>and </a:t>
            </a:r>
            <a:r>
              <a:rPr sz="2800" spc="-70" dirty="0">
                <a:latin typeface="Times New Roman"/>
                <a:cs typeface="Times New Roman"/>
              </a:rPr>
              <a:t>finance, </a:t>
            </a:r>
            <a:r>
              <a:rPr sz="2800" spc="-30" dirty="0">
                <a:latin typeface="Times New Roman"/>
                <a:cs typeface="Times New Roman"/>
              </a:rPr>
              <a:t>environment 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and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90" dirty="0">
                <a:latin typeface="Times New Roman"/>
                <a:cs typeface="Times New Roman"/>
              </a:rPr>
              <a:t>climate.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10319F-4D36-E792-1152-05BC00B46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33"/>
    </mc:Choice>
    <mc:Fallback>
      <p:transition spd="slow" advTm="122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7609" y="606867"/>
            <a:ext cx="72891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OECD</a:t>
            </a:r>
            <a:r>
              <a:rPr spc="15" dirty="0"/>
              <a:t> </a:t>
            </a:r>
            <a:r>
              <a:rPr spc="10" dirty="0"/>
              <a:t>Fossil</a:t>
            </a:r>
            <a:r>
              <a:rPr spc="5" dirty="0"/>
              <a:t> </a:t>
            </a:r>
            <a:r>
              <a:rPr spc="15" dirty="0"/>
              <a:t>Fuels</a:t>
            </a:r>
            <a:r>
              <a:rPr spc="5" dirty="0"/>
              <a:t> </a:t>
            </a:r>
            <a:r>
              <a:rPr spc="-55" dirty="0"/>
              <a:t>Support</a:t>
            </a:r>
            <a:r>
              <a:rPr spc="10" dirty="0"/>
              <a:t> </a:t>
            </a:r>
            <a:r>
              <a:rPr spc="-50" dirty="0"/>
              <a:t>Inventory</a:t>
            </a:r>
            <a:r>
              <a:rPr spc="40" dirty="0"/>
              <a:t> </a:t>
            </a:r>
            <a:r>
              <a:rPr spc="-5" dirty="0"/>
              <a:t>Database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74140" y="2238160"/>
            <a:ext cx="871601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2890" marR="5080" indent="-2790825">
              <a:lnSpc>
                <a:spcPct val="100000"/>
              </a:lnSpc>
              <a:spcBef>
                <a:spcPts val="95"/>
              </a:spcBef>
              <a:tabLst>
                <a:tab pos="5341620" algn="l"/>
                <a:tab pos="8269605" algn="l"/>
              </a:tabLst>
            </a:pPr>
            <a:r>
              <a:rPr sz="2800" b="1" spc="-65" dirty="0">
                <a:latin typeface="Times New Roman"/>
                <a:cs typeface="Times New Roman"/>
              </a:rPr>
              <a:t>T</a:t>
            </a:r>
            <a:r>
              <a:rPr sz="2800" b="1" spc="-110" dirty="0">
                <a:latin typeface="Times New Roman"/>
                <a:cs typeface="Times New Roman"/>
              </a:rPr>
              <a:t>w</a:t>
            </a:r>
            <a:r>
              <a:rPr sz="2800" b="1" spc="55" dirty="0">
                <a:latin typeface="Times New Roman"/>
                <a:cs typeface="Times New Roman"/>
              </a:rPr>
              <a:t>o</a:t>
            </a:r>
            <a:r>
              <a:rPr sz="2800" b="1" spc="25" dirty="0">
                <a:latin typeface="Times New Roman"/>
                <a:cs typeface="Times New Roman"/>
              </a:rPr>
              <a:t> m</a:t>
            </a:r>
            <a:r>
              <a:rPr sz="2800" b="1" spc="-15" dirty="0">
                <a:latin typeface="Times New Roman"/>
                <a:cs typeface="Times New Roman"/>
              </a:rPr>
              <a:t>ai</a:t>
            </a:r>
            <a:r>
              <a:rPr sz="2800" b="1" spc="-30" dirty="0">
                <a:latin typeface="Times New Roman"/>
                <a:cs typeface="Times New Roman"/>
              </a:rPr>
              <a:t>n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60" dirty="0">
                <a:latin typeface="Times New Roman"/>
                <a:cs typeface="Times New Roman"/>
              </a:rPr>
              <a:t>so</a:t>
            </a:r>
            <a:r>
              <a:rPr sz="2800" b="1" spc="-15" dirty="0">
                <a:latin typeface="Times New Roman"/>
                <a:cs typeface="Times New Roman"/>
              </a:rPr>
              <a:t>u</a:t>
            </a:r>
            <a:r>
              <a:rPr sz="2800" b="1" spc="-25" dirty="0">
                <a:latin typeface="Times New Roman"/>
                <a:cs typeface="Times New Roman"/>
              </a:rPr>
              <a:t>rce</a:t>
            </a:r>
            <a:r>
              <a:rPr sz="2800" b="1" spc="-20" dirty="0">
                <a:latin typeface="Times New Roman"/>
                <a:cs typeface="Times New Roman"/>
              </a:rPr>
              <a:t>s</a:t>
            </a:r>
            <a:r>
              <a:rPr sz="2800" b="1" spc="1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f</a:t>
            </a:r>
            <a:r>
              <a:rPr sz="2800" spc="10" dirty="0">
                <a:latin typeface="Times New Roman"/>
                <a:cs typeface="Times New Roman"/>
              </a:rPr>
              <a:t>or </a:t>
            </a:r>
            <a:r>
              <a:rPr sz="2800" spc="35" dirty="0">
                <a:latin typeface="Times New Roman"/>
                <a:cs typeface="Times New Roman"/>
              </a:rPr>
              <a:t>t</a:t>
            </a:r>
            <a:r>
              <a:rPr sz="2800" spc="-30" dirty="0">
                <a:latin typeface="Times New Roman"/>
                <a:cs typeface="Times New Roman"/>
              </a:rPr>
              <a:t>he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u="heavy" spc="-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2800" u="heavy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</a:t>
            </a:r>
            <a:r>
              <a:rPr sz="2800" u="heavy" spc="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800" u="heavy" spc="-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2800" u="heavy" spc="-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</a:t>
            </a:r>
            <a:r>
              <a:rPr sz="2800" u="heavy" spc="-1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2800" u="heavy" spc="-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800" u="heavy" spc="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800" u="heavy" spc="-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2800" u="heavy" spc="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on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an</a:t>
            </a:r>
            <a:r>
              <a:rPr sz="2800" spc="-5" dirty="0">
                <a:latin typeface="Times New Roman"/>
                <a:cs typeface="Times New Roman"/>
              </a:rPr>
              <a:t>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e</a:t>
            </a:r>
            <a:r>
              <a:rPr sz="2800" spc="-145" dirty="0">
                <a:latin typeface="Times New Roman"/>
                <a:cs typeface="Times New Roman"/>
              </a:rPr>
              <a:t>v</a:t>
            </a:r>
            <a:r>
              <a:rPr sz="2800" spc="-110" dirty="0">
                <a:latin typeface="Times New Roman"/>
                <a:cs typeface="Times New Roman"/>
              </a:rPr>
              <a:t>a</a:t>
            </a:r>
            <a:r>
              <a:rPr sz="2800" spc="-145" dirty="0">
                <a:latin typeface="Times New Roman"/>
                <a:cs typeface="Times New Roman"/>
              </a:rPr>
              <a:t>l</a:t>
            </a:r>
            <a:r>
              <a:rPr sz="2800" spc="-40" dirty="0">
                <a:latin typeface="Times New Roman"/>
                <a:cs typeface="Times New Roman"/>
              </a:rPr>
              <a:t>u</a:t>
            </a:r>
            <a:r>
              <a:rPr sz="2800" spc="-110" dirty="0">
                <a:latin typeface="Times New Roman"/>
                <a:cs typeface="Times New Roman"/>
              </a:rPr>
              <a:t>a</a:t>
            </a:r>
            <a:r>
              <a:rPr sz="2800" spc="-55" dirty="0">
                <a:latin typeface="Times New Roman"/>
                <a:cs typeface="Times New Roman"/>
              </a:rPr>
              <a:t>t</a:t>
            </a:r>
            <a:r>
              <a:rPr sz="2800" spc="-60" dirty="0">
                <a:latin typeface="Times New Roman"/>
                <a:cs typeface="Times New Roman"/>
              </a:rPr>
              <a:t>i</a:t>
            </a:r>
            <a:r>
              <a:rPr sz="2800" spc="25" dirty="0">
                <a:latin typeface="Times New Roman"/>
                <a:cs typeface="Times New Roman"/>
              </a:rPr>
              <a:t>on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25" dirty="0">
                <a:latin typeface="Times New Roman"/>
                <a:cs typeface="Times New Roman"/>
              </a:rPr>
              <a:t>o</a:t>
            </a:r>
            <a:r>
              <a:rPr sz="2800" spc="-30" dirty="0">
                <a:latin typeface="Times New Roman"/>
                <a:cs typeface="Times New Roman"/>
              </a:rPr>
              <a:t>f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30" dirty="0">
                <a:latin typeface="Times New Roman"/>
                <a:cs typeface="Times New Roman"/>
              </a:rPr>
              <a:t>th</a:t>
            </a:r>
            <a:r>
              <a:rPr sz="2800" spc="-60" dirty="0">
                <a:latin typeface="Times New Roman"/>
                <a:cs typeface="Times New Roman"/>
              </a:rPr>
              <a:t>e  </a:t>
            </a:r>
            <a:r>
              <a:rPr sz="2800" u="heavy" spc="-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financial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effect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of	</a:t>
            </a:r>
            <a:r>
              <a:rPr sz="2800" spc="-70" dirty="0">
                <a:latin typeface="Times New Roman"/>
                <a:cs typeface="Times New Roman"/>
              </a:rPr>
              <a:t>FFS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1566" y="3679697"/>
            <a:ext cx="6483350" cy="1323340"/>
          </a:xfrm>
          <a:prstGeom prst="rect">
            <a:avLst/>
          </a:prstGeom>
          <a:solidFill>
            <a:srgbClr val="009DD9"/>
          </a:solidFill>
          <a:ln w="22225">
            <a:solidFill>
              <a:srgbClr val="00719F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85"/>
              </a:spcBef>
            </a:pPr>
            <a:r>
              <a:rPr sz="20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Italian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Ministry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b="1" spc="2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Ecological</a:t>
            </a:r>
            <a:r>
              <a:rPr sz="20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Transition</a:t>
            </a:r>
            <a:endParaRPr sz="2000">
              <a:latin typeface="Times New Roman"/>
              <a:cs typeface="Times New Roman"/>
            </a:endParaRPr>
          </a:p>
          <a:p>
            <a:pPr marL="433705" indent="-343535">
              <a:lnSpc>
                <a:spcPct val="100000"/>
              </a:lnSpc>
              <a:buFont typeface="Arial MT"/>
              <a:buChar char="•"/>
              <a:tabLst>
                <a:tab pos="433705" algn="l"/>
                <a:tab pos="434340" algn="l"/>
              </a:tabLst>
            </a:pP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3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000" spc="-5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spc="1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10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000" spc="-10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spc="-5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7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ion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000" spc="-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FFS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000" i="1" spc="-204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000" i="1" spc="-10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000" i="1" spc="-19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000" spc="-60" dirty="0">
                <a:solidFill>
                  <a:srgbClr val="FFFFFF"/>
                </a:solidFill>
                <a:latin typeface="Times New Roman"/>
                <a:cs typeface="Times New Roman"/>
              </a:rPr>
              <a:t>ata</a:t>
            </a:r>
            <a:r>
              <a:rPr sz="2000" spc="-5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000" spc="1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000" spc="-60" dirty="0">
                <a:solidFill>
                  <a:srgbClr val="FFFFFF"/>
                </a:solidFill>
                <a:latin typeface="Times New Roman"/>
                <a:cs typeface="Times New Roman"/>
              </a:rPr>
              <a:t>gue</a:t>
            </a:r>
            <a:r>
              <a:rPr sz="2000" spc="-85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  <a:p>
            <a:pPr marL="433705" marR="83185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433705" algn="l"/>
                <a:tab pos="434340" algn="l"/>
                <a:tab pos="2913380" algn="l"/>
              </a:tabLst>
            </a:pPr>
            <a:r>
              <a:rPr sz="2000" spc="-50" dirty="0">
                <a:solidFill>
                  <a:srgbClr val="FFFFFF"/>
                </a:solidFill>
                <a:latin typeface="Times New Roman"/>
                <a:cs typeface="Times New Roman"/>
              </a:rPr>
              <a:t>Financial</a:t>
            </a:r>
            <a:r>
              <a:rPr sz="2000" spc="3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evaluation</a:t>
            </a:r>
            <a:r>
              <a:rPr sz="20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of	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non</a:t>
            </a:r>
            <a:r>
              <a:rPr sz="2000" spc="3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Times New Roman"/>
                <a:cs typeface="Times New Roman"/>
              </a:rPr>
              <a:t>fiscal</a:t>
            </a:r>
            <a:r>
              <a:rPr sz="20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subsidies</a:t>
            </a:r>
            <a:r>
              <a:rPr sz="2000" spc="3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Times New Roman"/>
                <a:cs typeface="Times New Roman"/>
              </a:rPr>
              <a:t>(e.g.,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Times New Roman"/>
                <a:cs typeface="Times New Roman"/>
              </a:rPr>
              <a:t>Royalty-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Free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Thresholds)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1566" y="5615178"/>
            <a:ext cx="6483350" cy="1292860"/>
          </a:xfrm>
          <a:prstGeom prst="rect">
            <a:avLst/>
          </a:prstGeom>
          <a:solidFill>
            <a:srgbClr val="0F6EC5"/>
          </a:solidFill>
          <a:ln w="22225">
            <a:solidFill>
              <a:srgbClr val="075091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90"/>
              </a:spcBef>
            </a:pPr>
            <a:r>
              <a:rPr sz="20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Italian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Ministry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b="1" spc="2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Economy</a:t>
            </a:r>
            <a:r>
              <a:rPr sz="20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Finance</a:t>
            </a:r>
            <a:endParaRPr sz="200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</a:pPr>
            <a:r>
              <a:rPr sz="2000" spc="-50" dirty="0">
                <a:solidFill>
                  <a:srgbClr val="FFFFFF"/>
                </a:solidFill>
                <a:latin typeface="Times New Roman"/>
                <a:cs typeface="Times New Roman"/>
              </a:rPr>
              <a:t>Financial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evaluation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00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Times New Roman"/>
                <a:cs typeface="Times New Roman"/>
              </a:rPr>
              <a:t>fiscal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subsidies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i="1" spc="-155" dirty="0">
                <a:solidFill>
                  <a:srgbClr val="FFFFFF"/>
                </a:solidFill>
                <a:latin typeface="Times New Roman"/>
                <a:cs typeface="Times New Roman"/>
              </a:rPr>
              <a:t>via</a:t>
            </a:r>
            <a:r>
              <a:rPr sz="2000" spc="-15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  <a:p>
            <a:pPr marL="942340" indent="-343535">
              <a:lnSpc>
                <a:spcPts val="2150"/>
              </a:lnSpc>
              <a:spcBef>
                <a:spcPts val="20"/>
              </a:spcBef>
              <a:buFont typeface="Arial MT"/>
              <a:buChar char="•"/>
              <a:tabLst>
                <a:tab pos="942340" algn="l"/>
                <a:tab pos="942975" algn="l"/>
              </a:tabLst>
            </a:pP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Annual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tables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Times New Roman"/>
                <a:cs typeface="Times New Roman"/>
              </a:rPr>
              <a:t>fiscal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expenditures</a:t>
            </a:r>
            <a:endParaRPr sz="1800">
              <a:latin typeface="Times New Roman"/>
              <a:cs typeface="Times New Roman"/>
            </a:endParaRPr>
          </a:p>
          <a:p>
            <a:pPr marL="942340" indent="-343535">
              <a:lnSpc>
                <a:spcPts val="2390"/>
              </a:lnSpc>
              <a:buFont typeface="Arial MT"/>
              <a:buChar char="•"/>
              <a:tabLst>
                <a:tab pos="942340" algn="l"/>
                <a:tab pos="942975" algn="l"/>
              </a:tabLst>
            </a:pPr>
            <a:r>
              <a:rPr sz="1800" i="1" spc="-170" dirty="0">
                <a:solidFill>
                  <a:srgbClr val="FFFFFF"/>
                </a:solidFill>
                <a:latin typeface="Times New Roman"/>
                <a:cs typeface="Times New Roman"/>
              </a:rPr>
              <a:t>ad</a:t>
            </a:r>
            <a:r>
              <a:rPr sz="1800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i="1" spc="-250" dirty="0">
                <a:solidFill>
                  <a:srgbClr val="FFFFFF"/>
                </a:solidFill>
                <a:latin typeface="Times New Roman"/>
                <a:cs typeface="Times New Roman"/>
              </a:rPr>
              <a:t>hoc</a:t>
            </a:r>
            <a:r>
              <a:rPr sz="1800" i="1" spc="-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computations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Times New Roman"/>
                <a:cs typeface="Times New Roman"/>
              </a:rPr>
              <a:t>(VAT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rates,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Times New Roman"/>
                <a:cs typeface="Times New Roman"/>
              </a:rPr>
              <a:t>diesel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differential,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ETS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6F1285F-4E2F-BD9D-B1D5-B48D9FAE5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81"/>
    </mc:Choice>
    <mc:Fallback>
      <p:transition spd="slow" advTm="4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7421" y="606867"/>
            <a:ext cx="9024620" cy="5361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860" algn="ctr">
              <a:lnSpc>
                <a:spcPct val="100000"/>
              </a:lnSpc>
              <a:spcBef>
                <a:spcPts val="95"/>
              </a:spcBef>
            </a:pPr>
            <a:r>
              <a:rPr sz="2800" b="1" spc="-30" dirty="0">
                <a:latin typeface="Times New Roman"/>
                <a:cs typeface="Times New Roman"/>
              </a:rPr>
              <a:t>Road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to the </a:t>
            </a:r>
            <a:r>
              <a:rPr sz="2800" b="1" spc="-15" dirty="0">
                <a:latin typeface="Times New Roman"/>
                <a:cs typeface="Times New Roman"/>
              </a:rPr>
              <a:t>Reporting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spc="-30" dirty="0">
                <a:latin typeface="Times New Roman"/>
                <a:cs typeface="Times New Roman"/>
              </a:rPr>
              <a:t>Template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200">
              <a:latin typeface="Times New Roman"/>
              <a:cs typeface="Times New Roman"/>
            </a:endParaRPr>
          </a:p>
          <a:p>
            <a:pPr marL="468630" marR="6985" indent="-456565" algn="just">
              <a:lnSpc>
                <a:spcPct val="100000"/>
              </a:lnSpc>
              <a:spcBef>
                <a:spcPts val="5"/>
              </a:spcBef>
              <a:buClr>
                <a:srgbClr val="16406C"/>
              </a:buClr>
              <a:buFont typeface="Wingdings"/>
              <a:buChar char=""/>
              <a:tabLst>
                <a:tab pos="469900" algn="l"/>
              </a:tabLst>
            </a:pPr>
            <a:r>
              <a:rPr sz="2800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November</a:t>
            </a:r>
            <a:r>
              <a:rPr sz="2800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1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2020</a:t>
            </a:r>
            <a:r>
              <a:rPr sz="2800" spc="-110" dirty="0">
                <a:latin typeface="Times New Roman"/>
                <a:cs typeface="Times New Roman"/>
              </a:rPr>
              <a:t>: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75" dirty="0">
                <a:latin typeface="Times New Roman"/>
                <a:cs typeface="Times New Roman"/>
              </a:rPr>
              <a:t>OECD </a:t>
            </a:r>
            <a:r>
              <a:rPr sz="2800" spc="-10" dirty="0">
                <a:latin typeface="Times New Roman"/>
                <a:cs typeface="Times New Roman"/>
              </a:rPr>
              <a:t>proposed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30" dirty="0">
                <a:latin typeface="Times New Roman"/>
                <a:cs typeface="Times New Roman"/>
              </a:rPr>
              <a:t>to </a:t>
            </a:r>
            <a:r>
              <a:rPr sz="2800" spc="-45" dirty="0">
                <a:latin typeface="Times New Roman"/>
                <a:cs typeface="Times New Roman"/>
              </a:rPr>
              <a:t>implement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data 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collection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for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SDG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105" dirty="0">
                <a:latin typeface="Times New Roman"/>
                <a:cs typeface="Times New Roman"/>
              </a:rPr>
              <a:t>12.c.1</a:t>
            </a:r>
            <a:r>
              <a:rPr sz="2800" spc="-100" dirty="0">
                <a:latin typeface="Times New Roman"/>
                <a:cs typeface="Times New Roman"/>
              </a:rPr>
              <a:t> leveraging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25" dirty="0">
                <a:latin typeface="Times New Roman"/>
                <a:cs typeface="Times New Roman"/>
              </a:rPr>
              <a:t>on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70" dirty="0">
                <a:latin typeface="Times New Roman"/>
                <a:cs typeface="Times New Roman"/>
              </a:rPr>
              <a:t>“Fossil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Fuel 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Support </a:t>
            </a:r>
            <a:r>
              <a:rPr sz="2800" spc="-30" dirty="0">
                <a:latin typeface="Times New Roman"/>
                <a:cs typeface="Times New Roman"/>
              </a:rPr>
              <a:t>Inventory </a:t>
            </a:r>
            <a:r>
              <a:rPr sz="2800" spc="-40" dirty="0">
                <a:latin typeface="Times New Roman"/>
                <a:cs typeface="Times New Roman"/>
              </a:rPr>
              <a:t>Database”. </a:t>
            </a:r>
            <a:r>
              <a:rPr sz="2800" spc="-90" dirty="0">
                <a:latin typeface="Times New Roman"/>
                <a:cs typeface="Times New Roman"/>
              </a:rPr>
              <a:t>To </a:t>
            </a:r>
            <a:r>
              <a:rPr sz="2800" spc="-40" dirty="0">
                <a:latin typeface="Times New Roman"/>
                <a:cs typeface="Times New Roman"/>
              </a:rPr>
              <a:t>this end, </a:t>
            </a:r>
            <a:r>
              <a:rPr sz="2800" spc="-55" dirty="0">
                <a:latin typeface="Times New Roman"/>
                <a:cs typeface="Times New Roman"/>
              </a:rPr>
              <a:t>Member </a:t>
            </a:r>
            <a:r>
              <a:rPr sz="2800" spc="-35" dirty="0">
                <a:latin typeface="Times New Roman"/>
                <a:cs typeface="Times New Roman"/>
              </a:rPr>
              <a:t>countries 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90" dirty="0">
                <a:latin typeface="Times New Roman"/>
                <a:cs typeface="Times New Roman"/>
              </a:rPr>
              <a:t>were </a:t>
            </a:r>
            <a:r>
              <a:rPr sz="2800" spc="-65" dirty="0">
                <a:latin typeface="Times New Roman"/>
                <a:cs typeface="Times New Roman"/>
              </a:rPr>
              <a:t>invited </a:t>
            </a:r>
            <a:r>
              <a:rPr sz="2800" spc="30" dirty="0">
                <a:latin typeface="Times New Roman"/>
                <a:cs typeface="Times New Roman"/>
              </a:rPr>
              <a:t>to </a:t>
            </a:r>
            <a:r>
              <a:rPr sz="2800" spc="-60" dirty="0">
                <a:latin typeface="Times New Roman"/>
                <a:cs typeface="Times New Roman"/>
              </a:rPr>
              <a:t>join </a:t>
            </a:r>
            <a:r>
              <a:rPr sz="2800" spc="-10" dirty="0">
                <a:latin typeface="Times New Roman"/>
                <a:cs typeface="Times New Roman"/>
              </a:rPr>
              <a:t>the </a:t>
            </a:r>
            <a:r>
              <a:rPr sz="2800" spc="-15" dirty="0">
                <a:latin typeface="Times New Roman"/>
                <a:cs typeface="Times New Roman"/>
              </a:rPr>
              <a:t>Informal </a:t>
            </a:r>
            <a:r>
              <a:rPr sz="2800" spc="-95" dirty="0">
                <a:latin typeface="Times New Roman"/>
                <a:cs typeface="Times New Roman"/>
              </a:rPr>
              <a:t>Task </a:t>
            </a:r>
            <a:r>
              <a:rPr sz="2800" spc="-90" dirty="0">
                <a:latin typeface="Times New Roman"/>
                <a:cs typeface="Times New Roman"/>
              </a:rPr>
              <a:t>Team </a:t>
            </a:r>
            <a:r>
              <a:rPr sz="2800" spc="25" dirty="0">
                <a:latin typeface="Times New Roman"/>
                <a:cs typeface="Times New Roman"/>
              </a:rPr>
              <a:t>on </a:t>
            </a:r>
            <a:r>
              <a:rPr sz="2800" spc="-80" dirty="0">
                <a:latin typeface="Times New Roman"/>
                <a:cs typeface="Times New Roman"/>
              </a:rPr>
              <a:t>Measuring 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Fossil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65" dirty="0">
                <a:latin typeface="Times New Roman"/>
                <a:cs typeface="Times New Roman"/>
              </a:rPr>
              <a:t>Fuel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95" dirty="0">
                <a:latin typeface="Times New Roman"/>
                <a:cs typeface="Times New Roman"/>
              </a:rPr>
              <a:t>Subsidies.</a:t>
            </a:r>
            <a:endParaRPr sz="2800">
              <a:latin typeface="Times New Roman"/>
              <a:cs typeface="Times New Roman"/>
            </a:endParaRPr>
          </a:p>
          <a:p>
            <a:pPr marL="469900" marR="5715" indent="-457834" algn="just">
              <a:lnSpc>
                <a:spcPct val="100000"/>
              </a:lnSpc>
              <a:spcBef>
                <a:spcPts val="670"/>
              </a:spcBef>
              <a:buClr>
                <a:srgbClr val="16406C"/>
              </a:buClr>
              <a:buFont typeface="Wingdings"/>
              <a:buChar char=""/>
              <a:tabLst>
                <a:tab pos="469900" algn="l"/>
              </a:tabLst>
            </a:pPr>
            <a:r>
              <a:rPr sz="2800" u="heavy" spc="-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June </a:t>
            </a:r>
            <a:r>
              <a:rPr sz="2800" u="heavy" spc="-1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2021</a:t>
            </a:r>
            <a:r>
              <a:rPr sz="2800" spc="-105" dirty="0">
                <a:latin typeface="Times New Roman"/>
                <a:cs typeface="Times New Roman"/>
              </a:rPr>
              <a:t>: </a:t>
            </a:r>
            <a:r>
              <a:rPr sz="2800" spc="-50" dirty="0">
                <a:latin typeface="Times New Roman"/>
                <a:cs typeface="Times New Roman"/>
              </a:rPr>
              <a:t>ITT-FFS </a:t>
            </a:r>
            <a:r>
              <a:rPr sz="2800" spc="-80" dirty="0">
                <a:latin typeface="Times New Roman"/>
                <a:cs typeface="Times New Roman"/>
              </a:rPr>
              <a:t>asked </a:t>
            </a:r>
            <a:r>
              <a:rPr sz="2800" spc="-35" dirty="0">
                <a:latin typeface="Times New Roman"/>
                <a:cs typeface="Times New Roman"/>
              </a:rPr>
              <a:t>countries </a:t>
            </a:r>
            <a:r>
              <a:rPr sz="2800" spc="30" dirty="0">
                <a:latin typeface="Times New Roman"/>
                <a:cs typeface="Times New Roman"/>
              </a:rPr>
              <a:t>to </a:t>
            </a:r>
            <a:r>
              <a:rPr sz="2800" spc="-45" dirty="0">
                <a:latin typeface="Times New Roman"/>
                <a:cs typeface="Times New Roman"/>
              </a:rPr>
              <a:t>participate </a:t>
            </a:r>
            <a:r>
              <a:rPr sz="2800" spc="20" dirty="0">
                <a:latin typeface="Times New Roman"/>
                <a:cs typeface="Times New Roman"/>
              </a:rPr>
              <a:t>to </a:t>
            </a:r>
            <a:r>
              <a:rPr sz="2800" spc="-110" dirty="0">
                <a:latin typeface="Times New Roman"/>
                <a:cs typeface="Times New Roman"/>
              </a:rPr>
              <a:t>a </a:t>
            </a:r>
            <a:r>
              <a:rPr sz="2800" spc="-40" dirty="0">
                <a:latin typeface="Times New Roman"/>
                <a:cs typeface="Times New Roman"/>
              </a:rPr>
              <a:t>pilot 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test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25" dirty="0">
                <a:latin typeface="Times New Roman"/>
                <a:cs typeface="Times New Roman"/>
              </a:rPr>
              <a:t>on </a:t>
            </a:r>
            <a:r>
              <a:rPr sz="2800" spc="-85" dirty="0">
                <a:latin typeface="Times New Roman"/>
                <a:cs typeface="Times New Roman"/>
              </a:rPr>
              <a:t>checking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reporting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template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65" dirty="0">
                <a:latin typeface="Times New Roman"/>
                <a:cs typeface="Times New Roman"/>
              </a:rPr>
              <a:t>with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data</a:t>
            </a:r>
            <a:r>
              <a:rPr sz="2800" spc="610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coming 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from</a:t>
            </a:r>
            <a:r>
              <a:rPr sz="2800" spc="-5" dirty="0">
                <a:latin typeface="Times New Roman"/>
                <a:cs typeface="Times New Roman"/>
              </a:rPr>
              <a:t> the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i="1" spc="-225" dirty="0">
                <a:latin typeface="Times New Roman"/>
                <a:cs typeface="Times New Roman"/>
              </a:rPr>
              <a:t>Inventory.</a:t>
            </a:r>
            <a:endParaRPr sz="2800">
              <a:latin typeface="Times New Roman"/>
              <a:cs typeface="Times New Roman"/>
            </a:endParaRPr>
          </a:p>
          <a:p>
            <a:pPr marL="470534" marR="5080" indent="-458470" algn="just">
              <a:lnSpc>
                <a:spcPct val="100000"/>
              </a:lnSpc>
              <a:spcBef>
                <a:spcPts val="670"/>
              </a:spcBef>
              <a:buClr>
                <a:srgbClr val="16406C"/>
              </a:buClr>
              <a:buFont typeface="Wingdings"/>
              <a:buChar char=""/>
              <a:tabLst>
                <a:tab pos="469900" algn="l"/>
              </a:tabLst>
            </a:pPr>
            <a:r>
              <a:rPr sz="2800" b="1" spc="-45" dirty="0">
                <a:latin typeface="Times New Roman"/>
                <a:cs typeface="Times New Roman"/>
              </a:rPr>
              <a:t>Opportunity</a:t>
            </a:r>
            <a:r>
              <a:rPr sz="2800" spc="-45" dirty="0">
                <a:latin typeface="Times New Roman"/>
                <a:cs typeface="Times New Roman"/>
              </a:rPr>
              <a:t>: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Data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in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three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different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database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85" dirty="0">
                <a:latin typeface="Times New Roman"/>
                <a:cs typeface="Times New Roman"/>
              </a:rPr>
              <a:t>(Catalogue,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Inventory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and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SDG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5" dirty="0">
                <a:latin typeface="Times New Roman"/>
                <a:cs typeface="Times New Roman"/>
              </a:rPr>
              <a:t>12.c.1)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20" dirty="0">
                <a:latin typeface="Times New Roman"/>
                <a:cs typeface="Times New Roman"/>
              </a:rPr>
              <a:t>fully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consistent.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BC215A-826E-1857-C4FE-FC41CBDF5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27"/>
    </mc:Choice>
    <mc:Fallback>
      <p:transition spd="slow" advTm="5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0896" y="6884612"/>
            <a:ext cx="63500" cy="146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25"/>
              </a:lnSpc>
            </a:pPr>
            <a:r>
              <a:rPr sz="1000" spc="-30" dirty="0">
                <a:solidFill>
                  <a:srgbClr val="009DD9"/>
                </a:solidFill>
                <a:latin typeface="Trebuchet MS"/>
                <a:cs typeface="Trebuchet MS"/>
              </a:rPr>
              <a:t>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2535" y="812030"/>
            <a:ext cx="7974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The</a:t>
            </a:r>
            <a:r>
              <a:rPr spc="15" dirty="0"/>
              <a:t> </a:t>
            </a:r>
            <a:r>
              <a:rPr spc="-35" dirty="0"/>
              <a:t>reporting</a:t>
            </a:r>
            <a:r>
              <a:rPr spc="20" dirty="0"/>
              <a:t> </a:t>
            </a:r>
            <a:r>
              <a:rPr spc="-35" dirty="0"/>
              <a:t>template:</a:t>
            </a:r>
            <a:r>
              <a:rPr spc="-15" dirty="0"/>
              <a:t> </a:t>
            </a:r>
            <a:r>
              <a:rPr spc="20" dirty="0"/>
              <a:t>elements</a:t>
            </a:r>
            <a:r>
              <a:rPr spc="10" dirty="0"/>
              <a:t> </a:t>
            </a:r>
            <a:r>
              <a:rPr spc="-30" dirty="0"/>
              <a:t>and</a:t>
            </a:r>
            <a:r>
              <a:rPr dirty="0"/>
              <a:t> </a:t>
            </a:r>
            <a:r>
              <a:rPr spc="-30" dirty="0"/>
              <a:t>characteristics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3013" y="1582674"/>
            <a:ext cx="9074150" cy="1816735"/>
          </a:xfrm>
          <a:prstGeom prst="rect">
            <a:avLst/>
          </a:prstGeom>
          <a:ln w="38100">
            <a:solidFill>
              <a:srgbClr val="0F6EC5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77190" indent="-287020">
              <a:lnSpc>
                <a:spcPct val="100000"/>
              </a:lnSpc>
              <a:spcBef>
                <a:spcPts val="235"/>
              </a:spcBef>
              <a:buFont typeface="Wingdings"/>
              <a:buChar char=""/>
              <a:tabLst>
                <a:tab pos="377190" algn="l"/>
                <a:tab pos="377825" algn="l"/>
              </a:tabLst>
            </a:pPr>
            <a:r>
              <a:rPr sz="1400" b="1" spc="-15" dirty="0">
                <a:latin typeface="Times New Roman"/>
                <a:cs typeface="Times New Roman"/>
              </a:rPr>
              <a:t>Template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to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identify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and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-35" dirty="0">
                <a:latin typeface="Times New Roman"/>
                <a:cs typeface="Times New Roman"/>
              </a:rPr>
              <a:t>report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10" dirty="0">
                <a:latin typeface="Times New Roman"/>
                <a:cs typeface="Times New Roman"/>
              </a:rPr>
              <a:t>on</a:t>
            </a:r>
            <a:r>
              <a:rPr sz="1400" b="1" dirty="0">
                <a:latin typeface="Times New Roman"/>
                <a:cs typeface="Times New Roman"/>
              </a:rPr>
              <a:t> subsidy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measures,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according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to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the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Methodology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21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SDG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Indicator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40" dirty="0">
                <a:latin typeface="Times New Roman"/>
                <a:cs typeface="Times New Roman"/>
              </a:rPr>
              <a:t>12.c.1.</a:t>
            </a:r>
            <a:endParaRPr sz="1400">
              <a:latin typeface="Times New Roman"/>
              <a:cs typeface="Times New Roman"/>
            </a:endParaRPr>
          </a:p>
          <a:p>
            <a:pPr marL="377190" indent="-287020">
              <a:lnSpc>
                <a:spcPct val="100000"/>
              </a:lnSpc>
              <a:buFont typeface="Wingdings"/>
              <a:buChar char=""/>
              <a:tabLst>
                <a:tab pos="377190" algn="l"/>
                <a:tab pos="377825" algn="l"/>
              </a:tabLst>
            </a:pPr>
            <a:r>
              <a:rPr sz="1400" b="1" spc="-10" dirty="0">
                <a:latin typeface="Times New Roman"/>
                <a:cs typeface="Times New Roman"/>
              </a:rPr>
              <a:t>Subsidy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measures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listed </a:t>
            </a:r>
            <a:r>
              <a:rPr sz="1400" b="1" spc="-40" dirty="0">
                <a:latin typeface="Times New Roman"/>
                <a:cs typeface="Times New Roman"/>
              </a:rPr>
              <a:t>per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45" dirty="0">
                <a:latin typeface="Times New Roman"/>
                <a:cs typeface="Times New Roman"/>
              </a:rPr>
              <a:t>row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and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classified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according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to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the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different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categories.</a:t>
            </a:r>
            <a:endParaRPr sz="1400">
              <a:latin typeface="Times New Roman"/>
              <a:cs typeface="Times New Roman"/>
            </a:endParaRPr>
          </a:p>
          <a:p>
            <a:pPr marL="377825" marR="105410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77190" algn="l"/>
                <a:tab pos="378460" algn="l"/>
              </a:tabLst>
            </a:pPr>
            <a:r>
              <a:rPr sz="1400" b="1" spc="50" dirty="0">
                <a:latin typeface="Times New Roman"/>
                <a:cs typeface="Times New Roman"/>
              </a:rPr>
              <a:t>Name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the </a:t>
            </a:r>
            <a:r>
              <a:rPr sz="1400" b="1" spc="-10" dirty="0">
                <a:latin typeface="Times New Roman"/>
                <a:cs typeface="Times New Roman"/>
              </a:rPr>
              <a:t>subsidy, </a:t>
            </a:r>
            <a:r>
              <a:rPr sz="1400" b="1" spc="-5" dirty="0">
                <a:latin typeface="Times New Roman"/>
                <a:cs typeface="Times New Roman"/>
              </a:rPr>
              <a:t>description, </a:t>
            </a:r>
            <a:r>
              <a:rPr sz="1400" b="1" spc="5" dirty="0">
                <a:latin typeface="Times New Roman"/>
                <a:cs typeface="Times New Roman"/>
              </a:rPr>
              <a:t>sources, </a:t>
            </a:r>
            <a:r>
              <a:rPr sz="1400" b="1" spc="-30" dirty="0">
                <a:latin typeface="Times New Roman"/>
                <a:cs typeface="Times New Roman"/>
              </a:rPr>
              <a:t>start </a:t>
            </a:r>
            <a:r>
              <a:rPr sz="1400" b="1" spc="-15" dirty="0">
                <a:latin typeface="Times New Roman"/>
                <a:cs typeface="Times New Roman"/>
              </a:rPr>
              <a:t>and </a:t>
            </a:r>
            <a:r>
              <a:rPr sz="1400" b="1" spc="10" dirty="0">
                <a:latin typeface="Times New Roman"/>
                <a:cs typeface="Times New Roman"/>
              </a:rPr>
              <a:t>end </a:t>
            </a:r>
            <a:r>
              <a:rPr sz="1400" b="1" spc="-5" dirty="0">
                <a:latin typeface="Times New Roman"/>
                <a:cs typeface="Times New Roman"/>
              </a:rPr>
              <a:t>date, </a:t>
            </a:r>
            <a:r>
              <a:rPr sz="1400" b="1" spc="-15" dirty="0">
                <a:latin typeface="Times New Roman"/>
                <a:cs typeface="Times New Roman"/>
              </a:rPr>
              <a:t>and </a:t>
            </a:r>
            <a:r>
              <a:rPr sz="1400" b="1" dirty="0">
                <a:latin typeface="Times New Roman"/>
                <a:cs typeface="Times New Roman"/>
              </a:rPr>
              <a:t>the </a:t>
            </a:r>
            <a:r>
              <a:rPr sz="1400" b="1" spc="-15" dirty="0">
                <a:latin typeface="Times New Roman"/>
                <a:cs typeface="Times New Roman"/>
              </a:rPr>
              <a:t>values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the subsidy </a:t>
            </a:r>
            <a:r>
              <a:rPr sz="1400" b="1" spc="-50" dirty="0">
                <a:latin typeface="Times New Roman"/>
                <a:cs typeface="Times New Roman"/>
              </a:rPr>
              <a:t>for </a:t>
            </a:r>
            <a:r>
              <a:rPr sz="1400" b="1" dirty="0">
                <a:latin typeface="Times New Roman"/>
                <a:cs typeface="Times New Roman"/>
              </a:rPr>
              <a:t>the </a:t>
            </a:r>
            <a:r>
              <a:rPr sz="1400" b="1" spc="-20" dirty="0">
                <a:latin typeface="Times New Roman"/>
                <a:cs typeface="Times New Roman"/>
              </a:rPr>
              <a:t>different </a:t>
            </a:r>
            <a:r>
              <a:rPr sz="1400" b="1" spc="-30" dirty="0">
                <a:latin typeface="Times New Roman"/>
                <a:cs typeface="Times New Roman"/>
              </a:rPr>
              <a:t>years </a:t>
            </a:r>
            <a:r>
              <a:rPr sz="1400" b="1" spc="-33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entered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30" dirty="0">
                <a:latin typeface="Times New Roman"/>
                <a:cs typeface="Times New Roman"/>
              </a:rPr>
              <a:t>manually.</a:t>
            </a:r>
            <a:endParaRPr sz="1400">
              <a:latin typeface="Times New Roman"/>
              <a:cs typeface="Times New Roman"/>
            </a:endParaRPr>
          </a:p>
          <a:p>
            <a:pPr marL="377825" marR="508634" indent="-287020">
              <a:lnSpc>
                <a:spcPct val="100000"/>
              </a:lnSpc>
              <a:buFont typeface="Wingdings"/>
              <a:buChar char=""/>
              <a:tabLst>
                <a:tab pos="377825" algn="l"/>
                <a:tab pos="378460" algn="l"/>
              </a:tabLst>
            </a:pPr>
            <a:r>
              <a:rPr sz="1400" b="1" spc="5" dirty="0">
                <a:latin typeface="Times New Roman"/>
                <a:cs typeface="Times New Roman"/>
              </a:rPr>
              <a:t>Inclusion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historical </a:t>
            </a:r>
            <a:r>
              <a:rPr sz="1400" b="1" spc="-25" dirty="0">
                <a:latin typeface="Times New Roman"/>
                <a:cs typeface="Times New Roman"/>
              </a:rPr>
              <a:t>data </a:t>
            </a:r>
            <a:r>
              <a:rPr sz="1400" b="1" spc="-35" dirty="0">
                <a:latin typeface="Times New Roman"/>
                <a:cs typeface="Times New Roman"/>
              </a:rPr>
              <a:t>from </a:t>
            </a:r>
            <a:r>
              <a:rPr sz="1400" b="1" spc="-70" dirty="0">
                <a:latin typeface="Times New Roman"/>
                <a:cs typeface="Times New Roman"/>
              </a:rPr>
              <a:t>2015</a:t>
            </a:r>
            <a:r>
              <a:rPr sz="1400" b="1" spc="-6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as to </a:t>
            </a:r>
            <a:r>
              <a:rPr sz="1400" b="1" spc="-10" dirty="0">
                <a:latin typeface="Times New Roman"/>
                <a:cs typeface="Times New Roman"/>
              </a:rPr>
              <a:t>identify trends, </a:t>
            </a:r>
            <a:r>
              <a:rPr sz="1400" b="1" spc="-5" dirty="0">
                <a:latin typeface="Times New Roman"/>
                <a:cs typeface="Times New Roman"/>
              </a:rPr>
              <a:t>given </a:t>
            </a:r>
            <a:r>
              <a:rPr sz="1400" b="1" spc="-25" dirty="0">
                <a:latin typeface="Times New Roman"/>
                <a:cs typeface="Times New Roman"/>
              </a:rPr>
              <a:t>that </a:t>
            </a:r>
            <a:r>
              <a:rPr sz="1400" b="1" dirty="0">
                <a:latin typeface="Times New Roman"/>
                <a:cs typeface="Times New Roman"/>
              </a:rPr>
              <a:t>the </a:t>
            </a:r>
            <a:r>
              <a:rPr sz="1400" b="1" spc="-25" dirty="0">
                <a:latin typeface="Times New Roman"/>
                <a:cs typeface="Times New Roman"/>
              </a:rPr>
              <a:t>value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fossil </a:t>
            </a:r>
            <a:r>
              <a:rPr sz="1400" b="1" spc="-10" dirty="0">
                <a:latin typeface="Times New Roman"/>
                <a:cs typeface="Times New Roman"/>
              </a:rPr>
              <a:t>fuel </a:t>
            </a:r>
            <a:r>
              <a:rPr sz="1400" b="1" spc="15" dirty="0">
                <a:latin typeface="Times New Roman"/>
                <a:cs typeface="Times New Roman"/>
              </a:rPr>
              <a:t>subsidies </a:t>
            </a:r>
            <a:r>
              <a:rPr sz="1400" b="1" dirty="0">
                <a:latin typeface="Times New Roman"/>
                <a:cs typeface="Times New Roman"/>
              </a:rPr>
              <a:t>can </a:t>
            </a:r>
            <a:r>
              <a:rPr sz="1400" b="1" spc="15" dirty="0">
                <a:latin typeface="Times New Roman"/>
                <a:cs typeface="Times New Roman"/>
              </a:rPr>
              <a:t>be </a:t>
            </a:r>
            <a:r>
              <a:rPr sz="1400" b="1" spc="-33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volatile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10" dirty="0">
                <a:latin typeface="Times New Roman"/>
                <a:cs typeface="Times New Roman"/>
              </a:rPr>
              <a:t>depending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10" dirty="0">
                <a:latin typeface="Times New Roman"/>
                <a:cs typeface="Times New Roman"/>
              </a:rPr>
              <a:t>on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different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factors,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Times New Roman"/>
                <a:cs typeface="Times New Roman"/>
              </a:rPr>
              <a:t>such</a:t>
            </a:r>
            <a:r>
              <a:rPr sz="1400" b="1" dirty="0">
                <a:latin typeface="Times New Roman"/>
                <a:cs typeface="Times New Roman"/>
              </a:rPr>
              <a:t> as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the</a:t>
            </a:r>
            <a:r>
              <a:rPr sz="1400" b="1" spc="-15" dirty="0">
                <a:latin typeface="Times New Roman"/>
                <a:cs typeface="Times New Roman"/>
              </a:rPr>
              <a:t> price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2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oil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 </a:t>
            </a:r>
            <a:r>
              <a:rPr sz="1400" b="1" spc="-15" dirty="0">
                <a:latin typeface="Times New Roman"/>
                <a:cs typeface="Times New Roman"/>
              </a:rPr>
              <a:t>international </a:t>
            </a:r>
            <a:r>
              <a:rPr sz="1400" b="1" spc="-20" dirty="0">
                <a:latin typeface="Times New Roman"/>
                <a:cs typeface="Times New Roman"/>
              </a:rPr>
              <a:t>markets.</a:t>
            </a:r>
            <a:endParaRPr sz="1400">
              <a:latin typeface="Times New Roman"/>
              <a:cs typeface="Times New Roman"/>
            </a:endParaRPr>
          </a:p>
          <a:p>
            <a:pPr marL="377825" indent="-287020">
              <a:lnSpc>
                <a:spcPct val="100000"/>
              </a:lnSpc>
              <a:buFont typeface="Wingdings"/>
              <a:buChar char=""/>
              <a:tabLst>
                <a:tab pos="377825" algn="l"/>
                <a:tab pos="378460" algn="l"/>
              </a:tabLst>
            </a:pPr>
            <a:r>
              <a:rPr sz="1400" b="1" spc="-15" dirty="0">
                <a:latin typeface="Times New Roman"/>
                <a:cs typeface="Times New Roman"/>
              </a:rPr>
              <a:t>Only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actual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values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reported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-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10" dirty="0">
                <a:latin typeface="Times New Roman"/>
                <a:cs typeface="Times New Roman"/>
              </a:rPr>
              <a:t>estimates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55" dirty="0">
                <a:latin typeface="Times New Roman"/>
                <a:cs typeface="Times New Roman"/>
              </a:rPr>
              <a:t>or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projections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50" dirty="0">
                <a:latin typeface="Times New Roman"/>
                <a:cs typeface="Times New Roman"/>
              </a:rPr>
              <a:t>for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30" dirty="0">
                <a:latin typeface="Times New Roman"/>
                <a:cs typeface="Times New Roman"/>
              </a:rPr>
              <a:t>a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given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55" dirty="0">
                <a:latin typeface="Times New Roman"/>
                <a:cs typeface="Times New Roman"/>
              </a:rPr>
              <a:t>year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excluded.</a:t>
            </a:r>
            <a:endParaRPr sz="1400">
              <a:latin typeface="Times New Roman"/>
              <a:cs typeface="Times New Roman"/>
            </a:endParaRPr>
          </a:p>
          <a:p>
            <a:pPr marL="377825" indent="-287020">
              <a:lnSpc>
                <a:spcPct val="100000"/>
              </a:lnSpc>
              <a:buFont typeface="Wingdings"/>
              <a:buChar char=""/>
              <a:tabLst>
                <a:tab pos="377825" algn="l"/>
                <a:tab pos="378460" algn="l"/>
              </a:tabLst>
            </a:pPr>
            <a:r>
              <a:rPr sz="1400" b="1" spc="-35" dirty="0">
                <a:latin typeface="Times New Roman"/>
                <a:cs typeface="Times New Roman"/>
              </a:rPr>
              <a:t>Values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reported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local </a:t>
            </a:r>
            <a:r>
              <a:rPr sz="1400" b="1" spc="-25" dirty="0">
                <a:latin typeface="Times New Roman"/>
                <a:cs typeface="Times New Roman"/>
              </a:rPr>
              <a:t>currency</a:t>
            </a:r>
            <a:r>
              <a:rPr sz="1400" b="1" spc="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nominal</a:t>
            </a:r>
            <a:r>
              <a:rPr sz="1400" b="1" spc="-15" dirty="0">
                <a:latin typeface="Times New Roman"/>
                <a:cs typeface="Times New Roman"/>
              </a:rPr>
              <a:t> values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and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Times New Roman"/>
                <a:cs typeface="Times New Roman"/>
              </a:rPr>
              <a:t>using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millions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as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units.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22713" y="3489512"/>
            <a:ext cx="3213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latin typeface="Times New Roman"/>
                <a:cs typeface="Times New Roman"/>
              </a:rPr>
              <a:t>Main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spc="20" dirty="0">
                <a:latin typeface="Times New Roman"/>
                <a:cs typeface="Times New Roman"/>
              </a:rPr>
              <a:t>elements</a:t>
            </a:r>
            <a:r>
              <a:rPr sz="2400" b="1" spc="-5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included: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97285" y="4016057"/>
            <a:ext cx="527050" cy="671830"/>
            <a:chOff x="4697285" y="4016057"/>
            <a:chExt cx="527050" cy="671830"/>
          </a:xfrm>
        </p:grpSpPr>
        <p:sp>
          <p:nvSpPr>
            <p:cNvPr id="7" name="object 7"/>
            <p:cNvSpPr/>
            <p:nvPr/>
          </p:nvSpPr>
          <p:spPr>
            <a:xfrm>
              <a:off x="4708397" y="4027170"/>
              <a:ext cx="504825" cy="649605"/>
            </a:xfrm>
            <a:custGeom>
              <a:avLst/>
              <a:gdLst/>
              <a:ahLst/>
              <a:cxnLst/>
              <a:rect l="l" t="t" r="r" b="b"/>
              <a:pathLst>
                <a:path w="504825" h="649604">
                  <a:moveTo>
                    <a:pt x="378333" y="0"/>
                  </a:moveTo>
                  <a:lnTo>
                    <a:pt x="126111" y="0"/>
                  </a:lnTo>
                  <a:lnTo>
                    <a:pt x="126111" y="397001"/>
                  </a:lnTo>
                  <a:lnTo>
                    <a:pt x="0" y="397001"/>
                  </a:lnTo>
                  <a:lnTo>
                    <a:pt x="252222" y="649223"/>
                  </a:lnTo>
                  <a:lnTo>
                    <a:pt x="504444" y="397001"/>
                  </a:lnTo>
                  <a:lnTo>
                    <a:pt x="378333" y="397001"/>
                  </a:lnTo>
                  <a:lnTo>
                    <a:pt x="378333" y="0"/>
                  </a:lnTo>
                  <a:close/>
                </a:path>
              </a:pathLst>
            </a:custGeom>
            <a:solidFill>
              <a:srgbClr val="0F6E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08397" y="4027170"/>
              <a:ext cx="504825" cy="649605"/>
            </a:xfrm>
            <a:custGeom>
              <a:avLst/>
              <a:gdLst/>
              <a:ahLst/>
              <a:cxnLst/>
              <a:rect l="l" t="t" r="r" b="b"/>
              <a:pathLst>
                <a:path w="504825" h="649604">
                  <a:moveTo>
                    <a:pt x="0" y="397001"/>
                  </a:moveTo>
                  <a:lnTo>
                    <a:pt x="126111" y="397001"/>
                  </a:lnTo>
                  <a:lnTo>
                    <a:pt x="126111" y="0"/>
                  </a:lnTo>
                  <a:lnTo>
                    <a:pt x="378333" y="0"/>
                  </a:lnTo>
                  <a:lnTo>
                    <a:pt x="378333" y="397001"/>
                  </a:lnTo>
                  <a:lnTo>
                    <a:pt x="504444" y="397001"/>
                  </a:lnTo>
                  <a:lnTo>
                    <a:pt x="252222" y="649223"/>
                  </a:lnTo>
                  <a:lnTo>
                    <a:pt x="0" y="397001"/>
                  </a:lnTo>
                  <a:close/>
                </a:path>
              </a:pathLst>
            </a:custGeom>
            <a:ln w="22225">
              <a:solidFill>
                <a:srgbClr val="07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55053" y="5027993"/>
            <a:ext cx="9023350" cy="2268855"/>
            <a:chOff x="555053" y="5027993"/>
            <a:chExt cx="9023350" cy="2268855"/>
          </a:xfrm>
        </p:grpSpPr>
        <p:sp>
          <p:nvSpPr>
            <p:cNvPr id="10" name="object 10"/>
            <p:cNvSpPr/>
            <p:nvPr/>
          </p:nvSpPr>
          <p:spPr>
            <a:xfrm>
              <a:off x="566166" y="5039105"/>
              <a:ext cx="9001125" cy="2246630"/>
            </a:xfrm>
            <a:custGeom>
              <a:avLst/>
              <a:gdLst/>
              <a:ahLst/>
              <a:cxnLst/>
              <a:rect l="l" t="t" r="r" b="b"/>
              <a:pathLst>
                <a:path w="9001125" h="2246629">
                  <a:moveTo>
                    <a:pt x="9000744" y="0"/>
                  </a:moveTo>
                  <a:lnTo>
                    <a:pt x="0" y="0"/>
                  </a:lnTo>
                  <a:lnTo>
                    <a:pt x="0" y="2246376"/>
                  </a:lnTo>
                  <a:lnTo>
                    <a:pt x="9000744" y="2246376"/>
                  </a:lnTo>
                  <a:lnTo>
                    <a:pt x="9000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6166" y="5039105"/>
              <a:ext cx="9001125" cy="2246630"/>
            </a:xfrm>
            <a:custGeom>
              <a:avLst/>
              <a:gdLst/>
              <a:ahLst/>
              <a:cxnLst/>
              <a:rect l="l" t="t" r="r" b="b"/>
              <a:pathLst>
                <a:path w="9001125" h="2246629">
                  <a:moveTo>
                    <a:pt x="0" y="0"/>
                  </a:moveTo>
                  <a:lnTo>
                    <a:pt x="9000744" y="0"/>
                  </a:lnTo>
                  <a:lnTo>
                    <a:pt x="9000744" y="2246376"/>
                  </a:lnTo>
                  <a:lnTo>
                    <a:pt x="0" y="2246376"/>
                  </a:lnTo>
                  <a:lnTo>
                    <a:pt x="0" y="0"/>
                  </a:lnTo>
                  <a:close/>
                </a:path>
              </a:pathLst>
            </a:custGeom>
            <a:ln w="22225">
              <a:solidFill>
                <a:srgbClr val="10CF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43444" y="5066972"/>
            <a:ext cx="2159000" cy="216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5" dirty="0">
                <a:latin typeface="Times New Roman"/>
                <a:cs typeface="Times New Roman"/>
              </a:rPr>
              <a:t>Description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1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subsidy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15" dirty="0">
                <a:latin typeface="Times New Roman"/>
                <a:cs typeface="Times New Roman"/>
              </a:rPr>
              <a:t>Level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10" dirty="0">
                <a:latin typeface="Times New Roman"/>
                <a:cs typeface="Times New Roman"/>
              </a:rPr>
              <a:t>Sources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5" dirty="0">
                <a:latin typeface="Times New Roman"/>
                <a:cs typeface="Times New Roman"/>
              </a:rPr>
              <a:t>Scope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195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data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reported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45" dirty="0">
                <a:latin typeface="Times New Roman"/>
                <a:cs typeface="Times New Roman"/>
              </a:rPr>
              <a:t>Current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status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65" dirty="0">
                <a:latin typeface="Times New Roman"/>
                <a:cs typeface="Times New Roman"/>
              </a:rPr>
              <a:t>S</a:t>
            </a:r>
            <a:r>
              <a:rPr sz="1400" b="1" spc="-25" dirty="0">
                <a:latin typeface="Times New Roman"/>
                <a:cs typeface="Times New Roman"/>
              </a:rPr>
              <a:t>t</a:t>
            </a:r>
            <a:r>
              <a:rPr sz="1400" b="1" spc="-35" dirty="0">
                <a:latin typeface="Times New Roman"/>
                <a:cs typeface="Times New Roman"/>
              </a:rPr>
              <a:t>a</a:t>
            </a:r>
            <a:r>
              <a:rPr sz="1400" b="1" spc="-95" dirty="0">
                <a:latin typeface="Times New Roman"/>
                <a:cs typeface="Times New Roman"/>
              </a:rPr>
              <a:t>r</a:t>
            </a:r>
            <a:r>
              <a:rPr sz="1400" b="1" spc="-30" dirty="0">
                <a:latin typeface="Times New Roman"/>
                <a:cs typeface="Times New Roman"/>
              </a:rPr>
              <a:t>t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d</a:t>
            </a:r>
            <a:r>
              <a:rPr sz="1400" b="1" spc="-20" dirty="0">
                <a:latin typeface="Times New Roman"/>
                <a:cs typeface="Times New Roman"/>
              </a:rPr>
              <a:t>a</a:t>
            </a:r>
            <a:r>
              <a:rPr sz="1400" b="1" spc="-25" dirty="0">
                <a:latin typeface="Times New Roman"/>
                <a:cs typeface="Times New Roman"/>
              </a:rPr>
              <a:t>t</a:t>
            </a:r>
            <a:r>
              <a:rPr sz="1400" b="1" spc="35" dirty="0"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15" dirty="0">
                <a:latin typeface="Times New Roman"/>
                <a:cs typeface="Times New Roman"/>
              </a:rPr>
              <a:t>End</a:t>
            </a:r>
            <a:r>
              <a:rPr sz="1400" b="1" spc="-5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date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10" dirty="0">
                <a:latin typeface="Times New Roman"/>
                <a:cs typeface="Times New Roman"/>
              </a:rPr>
              <a:t>Typology,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Category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15" dirty="0">
                <a:latin typeface="Times New Roman"/>
                <a:cs typeface="Times New Roman"/>
              </a:rPr>
              <a:t>Typology,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Sub-category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dirty="0">
                <a:latin typeface="Times New Roman"/>
                <a:cs typeface="Times New Roman"/>
              </a:rPr>
              <a:t>Fuel</a:t>
            </a:r>
            <a:r>
              <a:rPr sz="1400" b="1" spc="-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type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91847" y="5067685"/>
            <a:ext cx="2385695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dirty="0">
                <a:latin typeface="Times New Roman"/>
                <a:cs typeface="Times New Roman"/>
              </a:rPr>
              <a:t>Fuel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sub-type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5" dirty="0">
                <a:latin typeface="Times New Roman"/>
                <a:cs typeface="Times New Roman"/>
              </a:rPr>
              <a:t>Recipients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5" dirty="0">
                <a:latin typeface="Times New Roman"/>
                <a:cs typeface="Times New Roman"/>
              </a:rPr>
              <a:t>Stage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of</a:t>
            </a:r>
            <a:r>
              <a:rPr sz="1400" b="1" spc="18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support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15" dirty="0">
                <a:latin typeface="Times New Roman"/>
                <a:cs typeface="Times New Roman"/>
              </a:rPr>
              <a:t>Incidence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5" dirty="0">
                <a:latin typeface="Times New Roman"/>
                <a:cs typeface="Times New Roman"/>
              </a:rPr>
              <a:t>Comments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35" dirty="0">
                <a:latin typeface="Times New Roman"/>
                <a:cs typeface="Times New Roman"/>
              </a:rPr>
              <a:t>Currency</a:t>
            </a:r>
            <a:endParaRPr sz="14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sz="1400" b="1" spc="-5" dirty="0">
                <a:latin typeface="Times New Roman"/>
                <a:cs typeface="Times New Roman"/>
              </a:rPr>
              <a:t>Financial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value</a:t>
            </a:r>
            <a:r>
              <a:rPr sz="1400" b="1" spc="-45" dirty="0">
                <a:latin typeface="Times New Roman"/>
                <a:cs typeface="Times New Roman"/>
              </a:rPr>
              <a:t> (2015-2020</a:t>
            </a:r>
            <a:r>
              <a:rPr sz="1200" spc="-45" dirty="0">
                <a:latin typeface="Trebuchet MS"/>
                <a:cs typeface="Trebuchet MS"/>
              </a:rPr>
              <a:t>)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31CB307-F4AA-CFB3-82C8-42E204122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0" y="7213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3"/>
    </mc:Choice>
    <mc:Fallback>
      <p:transition spd="slow" advTm="2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2208</Words>
  <Application>Microsoft Office PowerPoint</Application>
  <PresentationFormat>Custom</PresentationFormat>
  <Paragraphs>941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 MT</vt:lpstr>
      <vt:lpstr>Calibri</vt:lpstr>
      <vt:lpstr>Times New Roman</vt:lpstr>
      <vt:lpstr>Trebuchet MS</vt:lpstr>
      <vt:lpstr>Wingdings</vt:lpstr>
      <vt:lpstr>Office Theme</vt:lpstr>
      <vt:lpstr>Reporting fossil fuel subsidies in the  context of the SDG 12.c.1: the case of Italy</vt:lpstr>
      <vt:lpstr>PowerPoint Presentation</vt:lpstr>
      <vt:lpstr>PowerPoint Presentation</vt:lpstr>
      <vt:lpstr>Definition of a subsidy</vt:lpstr>
      <vt:lpstr>The Catalogue at its Fourth Edition: Main Results</vt:lpstr>
      <vt:lpstr>PowerPoint Presentation</vt:lpstr>
      <vt:lpstr>OECD Fossil Fuels Support Inventory Database</vt:lpstr>
      <vt:lpstr>PowerPoint Presentation</vt:lpstr>
      <vt:lpstr>The reporting template: elements and characteristics</vt:lpstr>
      <vt:lpstr>A hands-on example: the template layout (overview)</vt:lpstr>
      <vt:lpstr>Case study: Diesel differential – implicit subsidy</vt:lpstr>
      <vt:lpstr>Case study: ETS free allowances and the benchmark</vt:lpstr>
      <vt:lpstr>Case study: Classifying and relating VAT to FFS</vt:lpstr>
      <vt:lpstr>Case study: Case-study: Classifying Fringe Benefit</vt:lpstr>
      <vt:lpstr>Defining the tax benchmark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Paolo Gentili</dc:creator>
  <cp:lastModifiedBy>Varsha</cp:lastModifiedBy>
  <cp:revision>3</cp:revision>
  <dcterms:created xsi:type="dcterms:W3CDTF">2022-06-15T04:59:23Z</dcterms:created>
  <dcterms:modified xsi:type="dcterms:W3CDTF">2022-06-15T13:52:28Z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2022-05-17T00:00:00Z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2022-06-15T00:00:00Z</vt:filetime>
  </property>
</Properties>
</file>